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20" r:id="rId3"/>
    <p:sldId id="292" r:id="rId4"/>
    <p:sldId id="258" r:id="rId5"/>
    <p:sldId id="321" r:id="rId6"/>
    <p:sldId id="259" r:id="rId7"/>
    <p:sldId id="303" r:id="rId8"/>
    <p:sldId id="275" r:id="rId9"/>
    <p:sldId id="260" r:id="rId10"/>
    <p:sldId id="270" r:id="rId11"/>
    <p:sldId id="273" r:id="rId12"/>
    <p:sldId id="274" r:id="rId13"/>
    <p:sldId id="324" r:id="rId14"/>
    <p:sldId id="322" r:id="rId15"/>
    <p:sldId id="323" r:id="rId16"/>
    <p:sldId id="282" r:id="rId17"/>
    <p:sldId id="306" r:id="rId18"/>
    <p:sldId id="307" r:id="rId19"/>
    <p:sldId id="308" r:id="rId20"/>
    <p:sldId id="310" r:id="rId21"/>
    <p:sldId id="325" r:id="rId22"/>
    <p:sldId id="326" r:id="rId23"/>
    <p:sldId id="327" r:id="rId24"/>
    <p:sldId id="328" r:id="rId25"/>
    <p:sldId id="329" r:id="rId26"/>
    <p:sldId id="311" r:id="rId27"/>
    <p:sldId id="312" r:id="rId28"/>
    <p:sldId id="318" r:id="rId29"/>
    <p:sldId id="319" r:id="rId30"/>
    <p:sldId id="314" r:id="rId31"/>
    <p:sldId id="293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A31"/>
    <a:srgbClr val="07B98A"/>
    <a:srgbClr val="FF99FF"/>
    <a:srgbClr val="0099FF"/>
    <a:srgbClr val="AA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>
        <p:scale>
          <a:sx n="75" d="100"/>
          <a:sy n="75" d="100"/>
        </p:scale>
        <p:origin x="-662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3A760-0AE1-45B4-9778-ABB2368A63C8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C55D580D-E330-4FF0-A46A-39895914A4E7}">
      <dgm:prSet phldrT="[文字]" custT="1"/>
      <dgm:spPr/>
      <dgm:t>
        <a:bodyPr vert="eaVert"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藥物在方劑中的地位與功能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2ED93A1F-7075-455E-8D21-5A47F3D981B7}" type="parTrans" cxnId="{6B752536-641D-48B4-813A-F4AF80830034}">
      <dgm:prSet/>
      <dgm:spPr/>
      <dgm:t>
        <a:bodyPr/>
        <a:lstStyle/>
        <a:p>
          <a:endParaRPr lang="zh-TW" altLang="en-US"/>
        </a:p>
      </dgm:t>
    </dgm:pt>
    <dgm:pt modelId="{BB4B02AA-A5AE-4EEA-9DAE-A545C61A5D70}" type="sibTrans" cxnId="{6B752536-641D-48B4-813A-F4AF80830034}">
      <dgm:prSet/>
      <dgm:spPr/>
      <dgm:t>
        <a:bodyPr/>
        <a:lstStyle/>
        <a:p>
          <a:endParaRPr lang="zh-TW" altLang="en-US"/>
        </a:p>
      </dgm:t>
    </dgm:pt>
    <dgm:pt modelId="{A1EBBAD5-E12A-4B59-B866-7A05E8B2122C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君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FF94BC39-A96C-4823-A0F9-AFAB298466C2}" type="parTrans" cxnId="{A67F221F-BA2B-47B7-BB14-6F3334694C3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774C021-EC63-4CEE-8B0E-C1CDC00E4F2D}" type="sibTrans" cxnId="{A67F221F-BA2B-47B7-BB14-6F3334694C3E}">
      <dgm:prSet/>
      <dgm:spPr/>
      <dgm:t>
        <a:bodyPr/>
        <a:lstStyle/>
        <a:p>
          <a:endParaRPr lang="zh-TW" altLang="en-US"/>
        </a:p>
      </dgm:t>
    </dgm:pt>
    <dgm:pt modelId="{DBDA044A-38EB-46A0-A39E-48887E7E1D27}">
      <dgm:prSet phldrT="[文字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臣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AEC4276C-E1EA-4A4D-AD99-56B0A2BD6E0C}" type="parTrans" cxnId="{3B961E15-D8D9-413B-A2AA-09B95FF0347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68BB22B-F943-4A95-AD29-325B1CBE4D26}" type="sibTrans" cxnId="{3B961E15-D8D9-413B-A2AA-09B95FF03470}">
      <dgm:prSet/>
      <dgm:spPr/>
      <dgm:t>
        <a:bodyPr/>
        <a:lstStyle/>
        <a:p>
          <a:endParaRPr lang="zh-TW" altLang="en-US"/>
        </a:p>
      </dgm:t>
    </dgm:pt>
    <dgm:pt modelId="{AF26D037-A20C-4090-9FF0-5B128F7030C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佐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031E028A-B96A-4336-8AAB-0E2473E72C0F}" type="parTrans" cxnId="{55E223EA-0B7D-4A5B-BB70-C0D44A3ECBD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AB8DF55-1799-473A-982C-957475853A4D}" type="sibTrans" cxnId="{55E223EA-0B7D-4A5B-BB70-C0D44A3ECBD5}">
      <dgm:prSet/>
      <dgm:spPr/>
      <dgm:t>
        <a:bodyPr/>
        <a:lstStyle/>
        <a:p>
          <a:endParaRPr lang="zh-TW" altLang="en-US"/>
        </a:p>
      </dgm:t>
    </dgm:pt>
    <dgm:pt modelId="{A200A08C-E57E-4341-8A9B-028D24C1BAF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使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59EF62CD-E5EC-4519-99B8-011C43B54181}" type="parTrans" cxnId="{6CFAA234-349C-401B-8C00-DAFA95A4F08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A01CFAD-B637-4F1F-A9EC-D591665BB1F1}" type="sibTrans" cxnId="{6CFAA234-349C-401B-8C00-DAFA95A4F086}">
      <dgm:prSet/>
      <dgm:spPr/>
      <dgm:t>
        <a:bodyPr/>
        <a:lstStyle/>
        <a:p>
          <a:endParaRPr lang="zh-TW" altLang="en-US"/>
        </a:p>
      </dgm:t>
    </dgm:pt>
    <dgm:pt modelId="{5F27B69B-40B3-4A05-97B4-BA624463C14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針對主病或主證、主要治療作用的藥物。藥力居首，用量多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32982570-B21D-463A-B926-012FDF9A2E06}" type="parTrans" cxnId="{D5CF5749-272A-4A24-B1AE-78B5973AB38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68EB447-7876-4116-9DA5-498FD2432FC2}" type="sibTrans" cxnId="{D5CF5749-272A-4A24-B1AE-78B5973AB380}">
      <dgm:prSet/>
      <dgm:spPr/>
      <dgm:t>
        <a:bodyPr/>
        <a:lstStyle/>
        <a:p>
          <a:endParaRPr lang="zh-TW" altLang="en-US"/>
        </a:p>
      </dgm:t>
    </dgm:pt>
    <dgm:pt modelId="{E31A308D-DE01-4EA8-BC57-0BDD1BBD8B7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輔助君藥加強治療主病或主證的藥物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BD1B5E45-EE71-4D19-A90E-8507D94E421F}" type="parTrans" cxnId="{3BAFA515-A06E-443D-87ED-06F2434D7A3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C4A8745-DDB5-4C7F-B653-3EBF70E0FFD4}" type="sibTrans" cxnId="{3BAFA515-A06E-443D-87ED-06F2434D7A3D}">
      <dgm:prSet/>
      <dgm:spPr/>
      <dgm:t>
        <a:bodyPr/>
        <a:lstStyle/>
        <a:p>
          <a:endParaRPr lang="zh-TW" altLang="en-US"/>
        </a:p>
      </dgm:t>
    </dgm:pt>
    <dgm:pt modelId="{644F8742-C8DC-4C7F-9304-E3A86CB8EEC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協助加強治療作用，消除或減低毒性、烈性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E4E1F483-BC62-49D1-ABD0-AD6644F4D64D}" type="parTrans" cxnId="{BE1679EA-D5EB-4833-94B6-C242C472002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17E454D-293F-4680-AF67-B68C881C552F}" type="sibTrans" cxnId="{BE1679EA-D5EB-4833-94B6-C242C472002E}">
      <dgm:prSet/>
      <dgm:spPr/>
      <dgm:t>
        <a:bodyPr/>
        <a:lstStyle/>
        <a:p>
          <a:endParaRPr lang="zh-TW" altLang="en-US"/>
        </a:p>
      </dgm:t>
    </dgm:pt>
    <dgm:pt modelId="{0C29CFF5-D24D-4489-9CEB-542258461BD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引經藥，引導方中各藥達病處，或是用於調和諸藥的作用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31F1E8D1-D9DA-4DE0-80D0-B7B5801AE99E}" type="parTrans" cxnId="{893593AB-377C-436D-8165-BCDC12DC60C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8C6FDF2-D872-4145-821E-3D0286A04D7E}" type="sibTrans" cxnId="{893593AB-377C-436D-8165-BCDC12DC60C1}">
      <dgm:prSet/>
      <dgm:spPr/>
      <dgm:t>
        <a:bodyPr/>
        <a:lstStyle/>
        <a:p>
          <a:endParaRPr lang="zh-TW" altLang="en-US"/>
        </a:p>
      </dgm:t>
    </dgm:pt>
    <dgm:pt modelId="{275D8E4A-BB3D-42CD-A56F-E168AC933A3D}" type="pres">
      <dgm:prSet presAssocID="{5883A760-0AE1-45B4-9778-ABB2368A63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5633A1-E5C2-4FE1-B454-24E2C8316649}" type="pres">
      <dgm:prSet presAssocID="{C55D580D-E330-4FF0-A46A-39895914A4E7}" presName="root1" presStyleCnt="0"/>
      <dgm:spPr/>
      <dgm:t>
        <a:bodyPr/>
        <a:lstStyle/>
        <a:p>
          <a:endParaRPr lang="zh-TW" altLang="en-US"/>
        </a:p>
      </dgm:t>
    </dgm:pt>
    <dgm:pt modelId="{767AA556-24D5-4F56-B70F-6DF6A0E27699}" type="pres">
      <dgm:prSet presAssocID="{C55D580D-E330-4FF0-A46A-39895914A4E7}" presName="LevelOneTextNode" presStyleLbl="node0" presStyleIdx="0" presStyleCnt="1" custScaleX="98756" custScaleY="740623" custLinFactNeighborX="-35303" custLinFactNeighborY="-31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DC7C64-A467-4695-ABDC-975464268813}" type="pres">
      <dgm:prSet presAssocID="{C55D580D-E330-4FF0-A46A-39895914A4E7}" presName="level2hierChild" presStyleCnt="0"/>
      <dgm:spPr/>
      <dgm:t>
        <a:bodyPr/>
        <a:lstStyle/>
        <a:p>
          <a:endParaRPr lang="zh-TW" altLang="en-US"/>
        </a:p>
      </dgm:t>
    </dgm:pt>
    <dgm:pt modelId="{1361218E-32C1-43AC-BAC4-8507528C8234}" type="pres">
      <dgm:prSet presAssocID="{FF94BC39-A96C-4823-A0F9-AFAB298466C2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A51962C6-2617-461B-B14A-0E14F0553719}" type="pres">
      <dgm:prSet presAssocID="{FF94BC39-A96C-4823-A0F9-AFAB298466C2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C8A19F20-757C-4EB2-B7D7-3B42C790670B}" type="pres">
      <dgm:prSet presAssocID="{A1EBBAD5-E12A-4B59-B866-7A05E8B2122C}" presName="root2" presStyleCnt="0"/>
      <dgm:spPr/>
      <dgm:t>
        <a:bodyPr/>
        <a:lstStyle/>
        <a:p>
          <a:endParaRPr lang="zh-TW" altLang="en-US"/>
        </a:p>
      </dgm:t>
    </dgm:pt>
    <dgm:pt modelId="{79A72CBF-7634-4123-BAA5-518ABBC962F3}" type="pres">
      <dgm:prSet presAssocID="{A1EBBAD5-E12A-4B59-B866-7A05E8B2122C}" presName="LevelTwoTextNode" presStyleLbl="node2" presStyleIdx="0" presStyleCnt="4" custScaleX="48832" custScaleY="82111" custLinFactNeighborX="-12158" custLinFactNeighborY="-695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85C838-68BD-487B-89B3-3327B4994937}" type="pres">
      <dgm:prSet presAssocID="{A1EBBAD5-E12A-4B59-B866-7A05E8B2122C}" presName="level3hierChild" presStyleCnt="0"/>
      <dgm:spPr/>
      <dgm:t>
        <a:bodyPr/>
        <a:lstStyle/>
        <a:p>
          <a:endParaRPr lang="zh-TW" altLang="en-US"/>
        </a:p>
      </dgm:t>
    </dgm:pt>
    <dgm:pt modelId="{C307D500-4480-49ED-8608-6C901884A2CA}" type="pres">
      <dgm:prSet presAssocID="{32982570-B21D-463A-B926-012FDF9A2E06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AEA1DBB7-2091-43EE-BB05-7BF774BC7B19}" type="pres">
      <dgm:prSet presAssocID="{32982570-B21D-463A-B926-012FDF9A2E06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87179EA1-E945-4B30-BE51-3F2ED8FB8764}" type="pres">
      <dgm:prSet presAssocID="{5F27B69B-40B3-4A05-97B4-BA624463C144}" presName="root2" presStyleCnt="0"/>
      <dgm:spPr/>
      <dgm:t>
        <a:bodyPr/>
        <a:lstStyle/>
        <a:p>
          <a:endParaRPr lang="zh-TW" altLang="en-US"/>
        </a:p>
      </dgm:t>
    </dgm:pt>
    <dgm:pt modelId="{2A14C306-062B-4C36-BAF2-975DFD5F9C57}" type="pres">
      <dgm:prSet presAssocID="{5F27B69B-40B3-4A05-97B4-BA624463C144}" presName="LevelTwoTextNode" presStyleLbl="node3" presStyleIdx="0" presStyleCnt="4" custScaleX="362600" custScaleY="172272" custLinFactNeighborX="-18792" custLinFactNeighborY="-609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60649E-E8F2-4BA3-8C2D-F8C07E818B54}" type="pres">
      <dgm:prSet presAssocID="{5F27B69B-40B3-4A05-97B4-BA624463C144}" presName="level3hierChild" presStyleCnt="0"/>
      <dgm:spPr/>
      <dgm:t>
        <a:bodyPr/>
        <a:lstStyle/>
        <a:p>
          <a:endParaRPr lang="zh-TW" altLang="en-US"/>
        </a:p>
      </dgm:t>
    </dgm:pt>
    <dgm:pt modelId="{4D979F95-3552-460D-80B1-ADD7D6529567}" type="pres">
      <dgm:prSet presAssocID="{AEC4276C-E1EA-4A4D-AD99-56B0A2BD6E0C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9263B87E-F05F-482B-A3B4-7A526663AE80}" type="pres">
      <dgm:prSet presAssocID="{AEC4276C-E1EA-4A4D-AD99-56B0A2BD6E0C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D5D090C5-D3B5-4AB6-965D-EFD1B2EB595E}" type="pres">
      <dgm:prSet presAssocID="{DBDA044A-38EB-46A0-A39E-48887E7E1D27}" presName="root2" presStyleCnt="0"/>
      <dgm:spPr/>
      <dgm:t>
        <a:bodyPr/>
        <a:lstStyle/>
        <a:p>
          <a:endParaRPr lang="zh-TW" altLang="en-US"/>
        </a:p>
      </dgm:t>
    </dgm:pt>
    <dgm:pt modelId="{F9C62B9D-A5AF-40D8-8C2B-CDD084ECC2B0}" type="pres">
      <dgm:prSet presAssocID="{DBDA044A-38EB-46A0-A39E-48887E7E1D27}" presName="LevelTwoTextNode" presStyleLbl="node2" presStyleIdx="1" presStyleCnt="4" custScaleX="49948" custScaleY="82112" custLinFactNeighborX="-11089" custLinFactNeighborY="-477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6F36A7-ED3F-4C82-B53F-6A11FE67A369}" type="pres">
      <dgm:prSet presAssocID="{DBDA044A-38EB-46A0-A39E-48887E7E1D27}" presName="level3hierChild" presStyleCnt="0"/>
      <dgm:spPr/>
      <dgm:t>
        <a:bodyPr/>
        <a:lstStyle/>
        <a:p>
          <a:endParaRPr lang="zh-TW" altLang="en-US"/>
        </a:p>
      </dgm:t>
    </dgm:pt>
    <dgm:pt modelId="{397AF961-5CBF-456A-AE28-8785A3B7E3FA}" type="pres">
      <dgm:prSet presAssocID="{BD1B5E45-EE71-4D19-A90E-8507D94E421F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B793B45D-E335-42FF-9266-9B4434C9E4AB}" type="pres">
      <dgm:prSet presAssocID="{BD1B5E45-EE71-4D19-A90E-8507D94E421F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6C840C08-1D64-446A-820F-9667E632E934}" type="pres">
      <dgm:prSet presAssocID="{E31A308D-DE01-4EA8-BC57-0BDD1BBD8B76}" presName="root2" presStyleCnt="0"/>
      <dgm:spPr/>
      <dgm:t>
        <a:bodyPr/>
        <a:lstStyle/>
        <a:p>
          <a:endParaRPr lang="zh-TW" altLang="en-US"/>
        </a:p>
      </dgm:t>
    </dgm:pt>
    <dgm:pt modelId="{9A5A5C8D-D5D3-4AA1-89CE-ADF790CCE192}" type="pres">
      <dgm:prSet presAssocID="{E31A308D-DE01-4EA8-BC57-0BDD1BBD8B76}" presName="LevelTwoTextNode" presStyleLbl="node3" presStyleIdx="1" presStyleCnt="4" custScaleX="354250" custScaleY="127748" custLinFactNeighborX="-16491" custLinFactNeighborY="-525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7A435E-06BD-4798-A577-23FBD4B725D2}" type="pres">
      <dgm:prSet presAssocID="{E31A308D-DE01-4EA8-BC57-0BDD1BBD8B76}" presName="level3hierChild" presStyleCnt="0"/>
      <dgm:spPr/>
      <dgm:t>
        <a:bodyPr/>
        <a:lstStyle/>
        <a:p>
          <a:endParaRPr lang="zh-TW" altLang="en-US"/>
        </a:p>
      </dgm:t>
    </dgm:pt>
    <dgm:pt modelId="{F39FA689-A15D-4A2D-8FB1-F8D5DC6DB038}" type="pres">
      <dgm:prSet presAssocID="{031E028A-B96A-4336-8AAB-0E2473E72C0F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BD3E498F-24CD-4647-AA30-9AC8BF650D9A}" type="pres">
      <dgm:prSet presAssocID="{031E028A-B96A-4336-8AAB-0E2473E72C0F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7F96FCC6-B7F1-458A-BED3-8FFBCE59C58A}" type="pres">
      <dgm:prSet presAssocID="{AF26D037-A20C-4090-9FF0-5B128F7030CC}" presName="root2" presStyleCnt="0"/>
      <dgm:spPr/>
      <dgm:t>
        <a:bodyPr/>
        <a:lstStyle/>
        <a:p>
          <a:endParaRPr lang="zh-TW" altLang="en-US"/>
        </a:p>
      </dgm:t>
    </dgm:pt>
    <dgm:pt modelId="{A70D51F6-AB4F-4C39-AB14-0BF54E5C4DA6}" type="pres">
      <dgm:prSet presAssocID="{AF26D037-A20C-4090-9FF0-5B128F7030CC}" presName="LevelTwoTextNode" presStyleLbl="node2" presStyleIdx="2" presStyleCnt="4" custScaleX="51135" custScaleY="82110" custLinFactNeighborX="-9677" custLinFactNeighborY="-423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456654-B677-4FEE-ADD8-561CEB4475DD}" type="pres">
      <dgm:prSet presAssocID="{AF26D037-A20C-4090-9FF0-5B128F7030CC}" presName="level3hierChild" presStyleCnt="0"/>
      <dgm:spPr/>
      <dgm:t>
        <a:bodyPr/>
        <a:lstStyle/>
        <a:p>
          <a:endParaRPr lang="zh-TW" altLang="en-US"/>
        </a:p>
      </dgm:t>
    </dgm:pt>
    <dgm:pt modelId="{AC522CC0-108D-4F41-8E35-5363CC47503B}" type="pres">
      <dgm:prSet presAssocID="{E4E1F483-BC62-49D1-ABD0-AD6644F4D64D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2D22F586-786D-4F07-A234-C777E79654E8}" type="pres">
      <dgm:prSet presAssocID="{E4E1F483-BC62-49D1-ABD0-AD6644F4D64D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05F8D1E5-3F24-4B61-B521-69DBD303422B}" type="pres">
      <dgm:prSet presAssocID="{644F8742-C8DC-4C7F-9304-E3A86CB8EECE}" presName="root2" presStyleCnt="0"/>
      <dgm:spPr/>
      <dgm:t>
        <a:bodyPr/>
        <a:lstStyle/>
        <a:p>
          <a:endParaRPr lang="zh-TW" altLang="en-US"/>
        </a:p>
      </dgm:t>
    </dgm:pt>
    <dgm:pt modelId="{27BAFDB6-DF2F-40B4-B33B-18C402217C52}" type="pres">
      <dgm:prSet presAssocID="{644F8742-C8DC-4C7F-9304-E3A86CB8EECE}" presName="LevelTwoTextNode" presStyleLbl="node3" presStyleIdx="2" presStyleCnt="4" custScaleX="357240" custScaleY="127855" custLinFactNeighborX="-18792" custLinFactNeighborY="-434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CE4D4-914D-4EA6-AC35-413E21219DFE}" type="pres">
      <dgm:prSet presAssocID="{644F8742-C8DC-4C7F-9304-E3A86CB8EECE}" presName="level3hierChild" presStyleCnt="0"/>
      <dgm:spPr/>
      <dgm:t>
        <a:bodyPr/>
        <a:lstStyle/>
        <a:p>
          <a:endParaRPr lang="zh-TW" altLang="en-US"/>
        </a:p>
      </dgm:t>
    </dgm:pt>
    <dgm:pt modelId="{423A860E-F928-49B4-A129-6B66D8FC7AF8}" type="pres">
      <dgm:prSet presAssocID="{59EF62CD-E5EC-4519-99B8-011C43B54181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B0609EF4-25A6-4B05-81E2-CD97CC287950}" type="pres">
      <dgm:prSet presAssocID="{59EF62CD-E5EC-4519-99B8-011C43B54181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9A578228-CF79-4055-A55D-06B02F903295}" type="pres">
      <dgm:prSet presAssocID="{A200A08C-E57E-4341-8A9B-028D24C1BAF9}" presName="root2" presStyleCnt="0"/>
      <dgm:spPr/>
      <dgm:t>
        <a:bodyPr/>
        <a:lstStyle/>
        <a:p>
          <a:endParaRPr lang="zh-TW" altLang="en-US"/>
        </a:p>
      </dgm:t>
    </dgm:pt>
    <dgm:pt modelId="{EB6E67C6-B244-4424-A454-C70C5BCD3C10}" type="pres">
      <dgm:prSet presAssocID="{A200A08C-E57E-4341-8A9B-028D24C1BAF9}" presName="LevelTwoTextNode" presStyleLbl="node2" presStyleIdx="3" presStyleCnt="4" custScaleX="55705" custScaleY="85551" custLinFactNeighborX="-11089" custLinFactNeighborY="1831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1A4E4D-8BB5-4CC0-A3D6-6CE2EC599338}" type="pres">
      <dgm:prSet presAssocID="{A200A08C-E57E-4341-8A9B-028D24C1BAF9}" presName="level3hierChild" presStyleCnt="0"/>
      <dgm:spPr/>
      <dgm:t>
        <a:bodyPr/>
        <a:lstStyle/>
        <a:p>
          <a:endParaRPr lang="zh-TW" altLang="en-US"/>
        </a:p>
      </dgm:t>
    </dgm:pt>
    <dgm:pt modelId="{6132EF39-2373-4EFE-823B-9E343DB4076B}" type="pres">
      <dgm:prSet presAssocID="{31F1E8D1-D9DA-4DE0-80D0-B7B5801AE99E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AC87A822-ADFC-4AC3-9BBE-567C32D1E975}" type="pres">
      <dgm:prSet presAssocID="{31F1E8D1-D9DA-4DE0-80D0-B7B5801AE99E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B21CAB6C-CB23-4830-BECE-24ACF9E0F8FD}" type="pres">
      <dgm:prSet presAssocID="{0C29CFF5-D24D-4489-9CEB-542258461BDC}" presName="root2" presStyleCnt="0"/>
      <dgm:spPr/>
      <dgm:t>
        <a:bodyPr/>
        <a:lstStyle/>
        <a:p>
          <a:endParaRPr lang="zh-TW" altLang="en-US"/>
        </a:p>
      </dgm:t>
    </dgm:pt>
    <dgm:pt modelId="{9B0CC900-36C3-4533-AE65-5DE3CDD5A2CF}" type="pres">
      <dgm:prSet presAssocID="{0C29CFF5-D24D-4489-9CEB-542258461BDC}" presName="LevelTwoTextNode" presStyleLbl="node3" presStyleIdx="3" presStyleCnt="4" custScaleX="357478" custScaleY="156441" custLinFactNeighborX="-26737" custLinFactNeighborY="206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202EA6-FF9D-4A11-BA65-D935D489CD78}" type="pres">
      <dgm:prSet presAssocID="{0C29CFF5-D24D-4489-9CEB-542258461BDC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D5CF5749-272A-4A24-B1AE-78B5973AB380}" srcId="{A1EBBAD5-E12A-4B59-B866-7A05E8B2122C}" destId="{5F27B69B-40B3-4A05-97B4-BA624463C144}" srcOrd="0" destOrd="0" parTransId="{32982570-B21D-463A-B926-012FDF9A2E06}" sibTransId="{068EB447-7876-4116-9DA5-498FD2432FC2}"/>
    <dgm:cxn modelId="{62256651-A570-4D0C-B69C-C426FD5AB425}" type="presOf" srcId="{AEC4276C-E1EA-4A4D-AD99-56B0A2BD6E0C}" destId="{9263B87E-F05F-482B-A3B4-7A526663AE80}" srcOrd="1" destOrd="0" presId="urn:microsoft.com/office/officeart/2005/8/layout/hierarchy2"/>
    <dgm:cxn modelId="{F055FBA8-1B4A-4B5F-83AD-787FFBE1DE40}" type="presOf" srcId="{AF26D037-A20C-4090-9FF0-5B128F7030CC}" destId="{A70D51F6-AB4F-4C39-AB14-0BF54E5C4DA6}" srcOrd="0" destOrd="0" presId="urn:microsoft.com/office/officeart/2005/8/layout/hierarchy2"/>
    <dgm:cxn modelId="{3B961E15-D8D9-413B-A2AA-09B95FF03470}" srcId="{C55D580D-E330-4FF0-A46A-39895914A4E7}" destId="{DBDA044A-38EB-46A0-A39E-48887E7E1D27}" srcOrd="1" destOrd="0" parTransId="{AEC4276C-E1EA-4A4D-AD99-56B0A2BD6E0C}" sibTransId="{F68BB22B-F943-4A95-AD29-325B1CBE4D26}"/>
    <dgm:cxn modelId="{9E456493-A060-4260-BE63-31824F9F963B}" type="presOf" srcId="{31F1E8D1-D9DA-4DE0-80D0-B7B5801AE99E}" destId="{AC87A822-ADFC-4AC3-9BBE-567C32D1E975}" srcOrd="1" destOrd="0" presId="urn:microsoft.com/office/officeart/2005/8/layout/hierarchy2"/>
    <dgm:cxn modelId="{CCE0AAB2-48CE-48A8-BB3C-19756D84C290}" type="presOf" srcId="{031E028A-B96A-4336-8AAB-0E2473E72C0F}" destId="{F39FA689-A15D-4A2D-8FB1-F8D5DC6DB038}" srcOrd="0" destOrd="0" presId="urn:microsoft.com/office/officeart/2005/8/layout/hierarchy2"/>
    <dgm:cxn modelId="{72B9494C-1B9F-4B3F-9135-F12A941D1D90}" type="presOf" srcId="{DBDA044A-38EB-46A0-A39E-48887E7E1D27}" destId="{F9C62B9D-A5AF-40D8-8C2B-CDD084ECC2B0}" srcOrd="0" destOrd="0" presId="urn:microsoft.com/office/officeart/2005/8/layout/hierarchy2"/>
    <dgm:cxn modelId="{A47873F2-EC38-46C1-ABD1-4896624DDFF5}" type="presOf" srcId="{32982570-B21D-463A-B926-012FDF9A2E06}" destId="{AEA1DBB7-2091-43EE-BB05-7BF774BC7B19}" srcOrd="1" destOrd="0" presId="urn:microsoft.com/office/officeart/2005/8/layout/hierarchy2"/>
    <dgm:cxn modelId="{0FBDE65C-78D5-4611-B27A-64422356203E}" type="presOf" srcId="{031E028A-B96A-4336-8AAB-0E2473E72C0F}" destId="{BD3E498F-24CD-4647-AA30-9AC8BF650D9A}" srcOrd="1" destOrd="0" presId="urn:microsoft.com/office/officeart/2005/8/layout/hierarchy2"/>
    <dgm:cxn modelId="{47D8021C-02A3-4B0F-97BB-0B879F6F7432}" type="presOf" srcId="{E31A308D-DE01-4EA8-BC57-0BDD1BBD8B76}" destId="{9A5A5C8D-D5D3-4AA1-89CE-ADF790CCE192}" srcOrd="0" destOrd="0" presId="urn:microsoft.com/office/officeart/2005/8/layout/hierarchy2"/>
    <dgm:cxn modelId="{179C24C4-5D85-4F2B-A597-9FA2FB8E3D4A}" type="presOf" srcId="{E4E1F483-BC62-49D1-ABD0-AD6644F4D64D}" destId="{AC522CC0-108D-4F41-8E35-5363CC47503B}" srcOrd="0" destOrd="0" presId="urn:microsoft.com/office/officeart/2005/8/layout/hierarchy2"/>
    <dgm:cxn modelId="{458FB7A6-22D5-453C-A672-E2E498997689}" type="presOf" srcId="{BD1B5E45-EE71-4D19-A90E-8507D94E421F}" destId="{397AF961-5CBF-456A-AE28-8785A3B7E3FA}" srcOrd="0" destOrd="0" presId="urn:microsoft.com/office/officeart/2005/8/layout/hierarchy2"/>
    <dgm:cxn modelId="{D253B678-A016-4B4D-8794-BE6AE746F17C}" type="presOf" srcId="{32982570-B21D-463A-B926-012FDF9A2E06}" destId="{C307D500-4480-49ED-8608-6C901884A2CA}" srcOrd="0" destOrd="0" presId="urn:microsoft.com/office/officeart/2005/8/layout/hierarchy2"/>
    <dgm:cxn modelId="{0B214970-1527-4769-9339-9A5E50C90B25}" type="presOf" srcId="{AEC4276C-E1EA-4A4D-AD99-56B0A2BD6E0C}" destId="{4D979F95-3552-460D-80B1-ADD7D6529567}" srcOrd="0" destOrd="0" presId="urn:microsoft.com/office/officeart/2005/8/layout/hierarchy2"/>
    <dgm:cxn modelId="{3BAFA515-A06E-443D-87ED-06F2434D7A3D}" srcId="{DBDA044A-38EB-46A0-A39E-48887E7E1D27}" destId="{E31A308D-DE01-4EA8-BC57-0BDD1BBD8B76}" srcOrd="0" destOrd="0" parTransId="{BD1B5E45-EE71-4D19-A90E-8507D94E421F}" sibTransId="{8C4A8745-DDB5-4C7F-B653-3EBF70E0FFD4}"/>
    <dgm:cxn modelId="{31141A85-966D-4D1E-8C42-8E877728D234}" type="presOf" srcId="{0C29CFF5-D24D-4489-9CEB-542258461BDC}" destId="{9B0CC900-36C3-4533-AE65-5DE3CDD5A2CF}" srcOrd="0" destOrd="0" presId="urn:microsoft.com/office/officeart/2005/8/layout/hierarchy2"/>
    <dgm:cxn modelId="{070F1FDA-F9A5-4443-A264-26D319A5E110}" type="presOf" srcId="{FF94BC39-A96C-4823-A0F9-AFAB298466C2}" destId="{1361218E-32C1-43AC-BAC4-8507528C8234}" srcOrd="0" destOrd="0" presId="urn:microsoft.com/office/officeart/2005/8/layout/hierarchy2"/>
    <dgm:cxn modelId="{893593AB-377C-436D-8165-BCDC12DC60C1}" srcId="{A200A08C-E57E-4341-8A9B-028D24C1BAF9}" destId="{0C29CFF5-D24D-4489-9CEB-542258461BDC}" srcOrd="0" destOrd="0" parTransId="{31F1E8D1-D9DA-4DE0-80D0-B7B5801AE99E}" sibTransId="{08C6FDF2-D872-4145-821E-3D0286A04D7E}"/>
    <dgm:cxn modelId="{26FC843E-CF5D-4AC9-BB48-80D423212A03}" type="presOf" srcId="{A200A08C-E57E-4341-8A9B-028D24C1BAF9}" destId="{EB6E67C6-B244-4424-A454-C70C5BCD3C10}" srcOrd="0" destOrd="0" presId="urn:microsoft.com/office/officeart/2005/8/layout/hierarchy2"/>
    <dgm:cxn modelId="{79BBF8A2-3328-4469-ABF9-B13684FD85A7}" type="presOf" srcId="{59EF62CD-E5EC-4519-99B8-011C43B54181}" destId="{B0609EF4-25A6-4B05-81E2-CD97CC287950}" srcOrd="1" destOrd="0" presId="urn:microsoft.com/office/officeart/2005/8/layout/hierarchy2"/>
    <dgm:cxn modelId="{23131685-A34C-4307-BF19-FEC4A599B457}" type="presOf" srcId="{5F27B69B-40B3-4A05-97B4-BA624463C144}" destId="{2A14C306-062B-4C36-BAF2-975DFD5F9C57}" srcOrd="0" destOrd="0" presId="urn:microsoft.com/office/officeart/2005/8/layout/hierarchy2"/>
    <dgm:cxn modelId="{BE1679EA-D5EB-4833-94B6-C242C472002E}" srcId="{AF26D037-A20C-4090-9FF0-5B128F7030CC}" destId="{644F8742-C8DC-4C7F-9304-E3A86CB8EECE}" srcOrd="0" destOrd="0" parTransId="{E4E1F483-BC62-49D1-ABD0-AD6644F4D64D}" sibTransId="{A17E454D-293F-4680-AF67-B68C881C552F}"/>
    <dgm:cxn modelId="{27C5490C-7DD1-4F53-BFA3-30C9F98E8B7D}" type="presOf" srcId="{644F8742-C8DC-4C7F-9304-E3A86CB8EECE}" destId="{27BAFDB6-DF2F-40B4-B33B-18C402217C52}" srcOrd="0" destOrd="0" presId="urn:microsoft.com/office/officeart/2005/8/layout/hierarchy2"/>
    <dgm:cxn modelId="{4E62952B-C2AE-4482-85BF-3948B7C54A18}" type="presOf" srcId="{31F1E8D1-D9DA-4DE0-80D0-B7B5801AE99E}" destId="{6132EF39-2373-4EFE-823B-9E343DB4076B}" srcOrd="0" destOrd="0" presId="urn:microsoft.com/office/officeart/2005/8/layout/hierarchy2"/>
    <dgm:cxn modelId="{CEC19CC6-B735-40EF-A1FC-BCB26E7E4A4C}" type="presOf" srcId="{FF94BC39-A96C-4823-A0F9-AFAB298466C2}" destId="{A51962C6-2617-461B-B14A-0E14F0553719}" srcOrd="1" destOrd="0" presId="urn:microsoft.com/office/officeart/2005/8/layout/hierarchy2"/>
    <dgm:cxn modelId="{A67F221F-BA2B-47B7-BB14-6F3334694C3E}" srcId="{C55D580D-E330-4FF0-A46A-39895914A4E7}" destId="{A1EBBAD5-E12A-4B59-B866-7A05E8B2122C}" srcOrd="0" destOrd="0" parTransId="{FF94BC39-A96C-4823-A0F9-AFAB298466C2}" sibTransId="{2774C021-EC63-4CEE-8B0E-C1CDC00E4F2D}"/>
    <dgm:cxn modelId="{6113BCBA-2385-4BF9-A53E-69BA8FDBA15E}" type="presOf" srcId="{E4E1F483-BC62-49D1-ABD0-AD6644F4D64D}" destId="{2D22F586-786D-4F07-A234-C777E79654E8}" srcOrd="1" destOrd="0" presId="urn:microsoft.com/office/officeart/2005/8/layout/hierarchy2"/>
    <dgm:cxn modelId="{55E223EA-0B7D-4A5B-BB70-C0D44A3ECBD5}" srcId="{C55D580D-E330-4FF0-A46A-39895914A4E7}" destId="{AF26D037-A20C-4090-9FF0-5B128F7030CC}" srcOrd="2" destOrd="0" parTransId="{031E028A-B96A-4336-8AAB-0E2473E72C0F}" sibTransId="{2AB8DF55-1799-473A-982C-957475853A4D}"/>
    <dgm:cxn modelId="{D6CB078C-3D98-42D2-8096-CF3901C4FF73}" type="presOf" srcId="{59EF62CD-E5EC-4519-99B8-011C43B54181}" destId="{423A860E-F928-49B4-A129-6B66D8FC7AF8}" srcOrd="0" destOrd="0" presId="urn:microsoft.com/office/officeart/2005/8/layout/hierarchy2"/>
    <dgm:cxn modelId="{767948E7-9847-488F-AD34-CE8E2831AA0B}" type="presOf" srcId="{A1EBBAD5-E12A-4B59-B866-7A05E8B2122C}" destId="{79A72CBF-7634-4123-BAA5-518ABBC962F3}" srcOrd="0" destOrd="0" presId="urn:microsoft.com/office/officeart/2005/8/layout/hierarchy2"/>
    <dgm:cxn modelId="{8C5E07C5-1924-4E95-A3B8-AD1C0162D087}" type="presOf" srcId="{5883A760-0AE1-45B4-9778-ABB2368A63C8}" destId="{275D8E4A-BB3D-42CD-A56F-E168AC933A3D}" srcOrd="0" destOrd="0" presId="urn:microsoft.com/office/officeart/2005/8/layout/hierarchy2"/>
    <dgm:cxn modelId="{1E776ADF-4190-47AC-B9DA-824A4A7FFF3F}" type="presOf" srcId="{C55D580D-E330-4FF0-A46A-39895914A4E7}" destId="{767AA556-24D5-4F56-B70F-6DF6A0E27699}" srcOrd="0" destOrd="0" presId="urn:microsoft.com/office/officeart/2005/8/layout/hierarchy2"/>
    <dgm:cxn modelId="{1D1BC74C-37EF-42F0-BD0D-C1D69B8225B4}" type="presOf" srcId="{BD1B5E45-EE71-4D19-A90E-8507D94E421F}" destId="{B793B45D-E335-42FF-9266-9B4434C9E4AB}" srcOrd="1" destOrd="0" presId="urn:microsoft.com/office/officeart/2005/8/layout/hierarchy2"/>
    <dgm:cxn modelId="{6B752536-641D-48B4-813A-F4AF80830034}" srcId="{5883A760-0AE1-45B4-9778-ABB2368A63C8}" destId="{C55D580D-E330-4FF0-A46A-39895914A4E7}" srcOrd="0" destOrd="0" parTransId="{2ED93A1F-7075-455E-8D21-5A47F3D981B7}" sibTransId="{BB4B02AA-A5AE-4EEA-9DAE-A545C61A5D70}"/>
    <dgm:cxn modelId="{6CFAA234-349C-401B-8C00-DAFA95A4F086}" srcId="{C55D580D-E330-4FF0-A46A-39895914A4E7}" destId="{A200A08C-E57E-4341-8A9B-028D24C1BAF9}" srcOrd="3" destOrd="0" parTransId="{59EF62CD-E5EC-4519-99B8-011C43B54181}" sibTransId="{5A01CFAD-B637-4F1F-A9EC-D591665BB1F1}"/>
    <dgm:cxn modelId="{B2DC715B-6BDE-43F2-BE71-3039D5821025}" type="presParOf" srcId="{275D8E4A-BB3D-42CD-A56F-E168AC933A3D}" destId="{145633A1-E5C2-4FE1-B454-24E2C8316649}" srcOrd="0" destOrd="0" presId="urn:microsoft.com/office/officeart/2005/8/layout/hierarchy2"/>
    <dgm:cxn modelId="{7B0098F3-DD30-4F52-842D-DC9A43AA1F97}" type="presParOf" srcId="{145633A1-E5C2-4FE1-B454-24E2C8316649}" destId="{767AA556-24D5-4F56-B70F-6DF6A0E27699}" srcOrd="0" destOrd="0" presId="urn:microsoft.com/office/officeart/2005/8/layout/hierarchy2"/>
    <dgm:cxn modelId="{71FDD01A-F9E3-45E3-8778-F70897C2BAFF}" type="presParOf" srcId="{145633A1-E5C2-4FE1-B454-24E2C8316649}" destId="{16DC7C64-A467-4695-ABDC-975464268813}" srcOrd="1" destOrd="0" presId="urn:microsoft.com/office/officeart/2005/8/layout/hierarchy2"/>
    <dgm:cxn modelId="{0387C10E-C1AF-4BEC-8A16-5BC1AA543502}" type="presParOf" srcId="{16DC7C64-A467-4695-ABDC-975464268813}" destId="{1361218E-32C1-43AC-BAC4-8507528C8234}" srcOrd="0" destOrd="0" presId="urn:microsoft.com/office/officeart/2005/8/layout/hierarchy2"/>
    <dgm:cxn modelId="{E7DBB552-6DB9-4EB2-A515-A92A879CB355}" type="presParOf" srcId="{1361218E-32C1-43AC-BAC4-8507528C8234}" destId="{A51962C6-2617-461B-B14A-0E14F0553719}" srcOrd="0" destOrd="0" presId="urn:microsoft.com/office/officeart/2005/8/layout/hierarchy2"/>
    <dgm:cxn modelId="{FC4B5A4B-9FF1-40A7-B839-8F4A84E166F7}" type="presParOf" srcId="{16DC7C64-A467-4695-ABDC-975464268813}" destId="{C8A19F20-757C-4EB2-B7D7-3B42C790670B}" srcOrd="1" destOrd="0" presId="urn:microsoft.com/office/officeart/2005/8/layout/hierarchy2"/>
    <dgm:cxn modelId="{51F1CC96-6D7D-4D07-9126-7A65408278B3}" type="presParOf" srcId="{C8A19F20-757C-4EB2-B7D7-3B42C790670B}" destId="{79A72CBF-7634-4123-BAA5-518ABBC962F3}" srcOrd="0" destOrd="0" presId="urn:microsoft.com/office/officeart/2005/8/layout/hierarchy2"/>
    <dgm:cxn modelId="{E3C3D875-5E1D-4334-AA68-21E1332540A4}" type="presParOf" srcId="{C8A19F20-757C-4EB2-B7D7-3B42C790670B}" destId="{8285C838-68BD-487B-89B3-3327B4994937}" srcOrd="1" destOrd="0" presId="urn:microsoft.com/office/officeart/2005/8/layout/hierarchy2"/>
    <dgm:cxn modelId="{A144B214-2C71-4AC2-8D5A-AC3F56F65D5F}" type="presParOf" srcId="{8285C838-68BD-487B-89B3-3327B4994937}" destId="{C307D500-4480-49ED-8608-6C901884A2CA}" srcOrd="0" destOrd="0" presId="urn:microsoft.com/office/officeart/2005/8/layout/hierarchy2"/>
    <dgm:cxn modelId="{E8748430-5474-462B-A83E-F734FEA20F3B}" type="presParOf" srcId="{C307D500-4480-49ED-8608-6C901884A2CA}" destId="{AEA1DBB7-2091-43EE-BB05-7BF774BC7B19}" srcOrd="0" destOrd="0" presId="urn:microsoft.com/office/officeart/2005/8/layout/hierarchy2"/>
    <dgm:cxn modelId="{4AB97B66-FBCB-4B03-98CC-FD8659917E31}" type="presParOf" srcId="{8285C838-68BD-487B-89B3-3327B4994937}" destId="{87179EA1-E945-4B30-BE51-3F2ED8FB8764}" srcOrd="1" destOrd="0" presId="urn:microsoft.com/office/officeart/2005/8/layout/hierarchy2"/>
    <dgm:cxn modelId="{781F95CA-52A3-4AAB-B68B-71A3400C7E95}" type="presParOf" srcId="{87179EA1-E945-4B30-BE51-3F2ED8FB8764}" destId="{2A14C306-062B-4C36-BAF2-975DFD5F9C57}" srcOrd="0" destOrd="0" presId="urn:microsoft.com/office/officeart/2005/8/layout/hierarchy2"/>
    <dgm:cxn modelId="{025A113C-5CC5-4911-8D3E-BA2D31E6ED4C}" type="presParOf" srcId="{87179EA1-E945-4B30-BE51-3F2ED8FB8764}" destId="{5260649E-E8F2-4BA3-8C2D-F8C07E818B54}" srcOrd="1" destOrd="0" presId="urn:microsoft.com/office/officeart/2005/8/layout/hierarchy2"/>
    <dgm:cxn modelId="{FC6CE699-EAFF-4696-8FAD-090CBB72D171}" type="presParOf" srcId="{16DC7C64-A467-4695-ABDC-975464268813}" destId="{4D979F95-3552-460D-80B1-ADD7D6529567}" srcOrd="2" destOrd="0" presId="urn:microsoft.com/office/officeart/2005/8/layout/hierarchy2"/>
    <dgm:cxn modelId="{74C40E6A-2A77-4173-B708-E57661F358B6}" type="presParOf" srcId="{4D979F95-3552-460D-80B1-ADD7D6529567}" destId="{9263B87E-F05F-482B-A3B4-7A526663AE80}" srcOrd="0" destOrd="0" presId="urn:microsoft.com/office/officeart/2005/8/layout/hierarchy2"/>
    <dgm:cxn modelId="{A347145B-7603-4172-8B44-B1237B8B1254}" type="presParOf" srcId="{16DC7C64-A467-4695-ABDC-975464268813}" destId="{D5D090C5-D3B5-4AB6-965D-EFD1B2EB595E}" srcOrd="3" destOrd="0" presId="urn:microsoft.com/office/officeart/2005/8/layout/hierarchy2"/>
    <dgm:cxn modelId="{6C70A086-4117-42D5-9595-EE0B804E1032}" type="presParOf" srcId="{D5D090C5-D3B5-4AB6-965D-EFD1B2EB595E}" destId="{F9C62B9D-A5AF-40D8-8C2B-CDD084ECC2B0}" srcOrd="0" destOrd="0" presId="urn:microsoft.com/office/officeart/2005/8/layout/hierarchy2"/>
    <dgm:cxn modelId="{3500F785-7E98-48E5-A7A9-F17840E18A0E}" type="presParOf" srcId="{D5D090C5-D3B5-4AB6-965D-EFD1B2EB595E}" destId="{546F36A7-ED3F-4C82-B53F-6A11FE67A369}" srcOrd="1" destOrd="0" presId="urn:microsoft.com/office/officeart/2005/8/layout/hierarchy2"/>
    <dgm:cxn modelId="{3A5D76A2-850E-4E7D-9DC9-C8ED688466AD}" type="presParOf" srcId="{546F36A7-ED3F-4C82-B53F-6A11FE67A369}" destId="{397AF961-5CBF-456A-AE28-8785A3B7E3FA}" srcOrd="0" destOrd="0" presId="urn:microsoft.com/office/officeart/2005/8/layout/hierarchy2"/>
    <dgm:cxn modelId="{B0B16DCA-7E1A-4626-AF50-922072D11AD3}" type="presParOf" srcId="{397AF961-5CBF-456A-AE28-8785A3B7E3FA}" destId="{B793B45D-E335-42FF-9266-9B4434C9E4AB}" srcOrd="0" destOrd="0" presId="urn:microsoft.com/office/officeart/2005/8/layout/hierarchy2"/>
    <dgm:cxn modelId="{D264A83B-0AE6-4203-8E0F-570003EE91D2}" type="presParOf" srcId="{546F36A7-ED3F-4C82-B53F-6A11FE67A369}" destId="{6C840C08-1D64-446A-820F-9667E632E934}" srcOrd="1" destOrd="0" presId="urn:microsoft.com/office/officeart/2005/8/layout/hierarchy2"/>
    <dgm:cxn modelId="{79A344A1-9C90-4EE0-8D95-D31638C8BD84}" type="presParOf" srcId="{6C840C08-1D64-446A-820F-9667E632E934}" destId="{9A5A5C8D-D5D3-4AA1-89CE-ADF790CCE192}" srcOrd="0" destOrd="0" presId="urn:microsoft.com/office/officeart/2005/8/layout/hierarchy2"/>
    <dgm:cxn modelId="{841D44F6-B2F4-494D-A849-C7A7091AAD9B}" type="presParOf" srcId="{6C840C08-1D64-446A-820F-9667E632E934}" destId="{357A435E-06BD-4798-A577-23FBD4B725D2}" srcOrd="1" destOrd="0" presId="urn:microsoft.com/office/officeart/2005/8/layout/hierarchy2"/>
    <dgm:cxn modelId="{0BF30813-5D39-41C2-A46C-031D6C230B81}" type="presParOf" srcId="{16DC7C64-A467-4695-ABDC-975464268813}" destId="{F39FA689-A15D-4A2D-8FB1-F8D5DC6DB038}" srcOrd="4" destOrd="0" presId="urn:microsoft.com/office/officeart/2005/8/layout/hierarchy2"/>
    <dgm:cxn modelId="{7DA0430A-B55E-472D-A04E-90C2FED7B9E4}" type="presParOf" srcId="{F39FA689-A15D-4A2D-8FB1-F8D5DC6DB038}" destId="{BD3E498F-24CD-4647-AA30-9AC8BF650D9A}" srcOrd="0" destOrd="0" presId="urn:microsoft.com/office/officeart/2005/8/layout/hierarchy2"/>
    <dgm:cxn modelId="{E27D45C9-8F2A-470C-B93F-B2051D3F10B8}" type="presParOf" srcId="{16DC7C64-A467-4695-ABDC-975464268813}" destId="{7F96FCC6-B7F1-458A-BED3-8FFBCE59C58A}" srcOrd="5" destOrd="0" presId="urn:microsoft.com/office/officeart/2005/8/layout/hierarchy2"/>
    <dgm:cxn modelId="{4AFE7F26-203A-4E48-80D5-5816F1DD8277}" type="presParOf" srcId="{7F96FCC6-B7F1-458A-BED3-8FFBCE59C58A}" destId="{A70D51F6-AB4F-4C39-AB14-0BF54E5C4DA6}" srcOrd="0" destOrd="0" presId="urn:microsoft.com/office/officeart/2005/8/layout/hierarchy2"/>
    <dgm:cxn modelId="{53E3A3A9-AA25-4E4B-A784-113CA02A2DC2}" type="presParOf" srcId="{7F96FCC6-B7F1-458A-BED3-8FFBCE59C58A}" destId="{2A456654-B677-4FEE-ADD8-561CEB4475DD}" srcOrd="1" destOrd="0" presId="urn:microsoft.com/office/officeart/2005/8/layout/hierarchy2"/>
    <dgm:cxn modelId="{6B4D1161-2438-49D2-8F73-D73813E4CB13}" type="presParOf" srcId="{2A456654-B677-4FEE-ADD8-561CEB4475DD}" destId="{AC522CC0-108D-4F41-8E35-5363CC47503B}" srcOrd="0" destOrd="0" presId="urn:microsoft.com/office/officeart/2005/8/layout/hierarchy2"/>
    <dgm:cxn modelId="{0C445063-B8C8-411B-AA85-AB6FA67C9AB0}" type="presParOf" srcId="{AC522CC0-108D-4F41-8E35-5363CC47503B}" destId="{2D22F586-786D-4F07-A234-C777E79654E8}" srcOrd="0" destOrd="0" presId="urn:microsoft.com/office/officeart/2005/8/layout/hierarchy2"/>
    <dgm:cxn modelId="{396A9B6B-787A-451C-AD94-F55350A3E0DF}" type="presParOf" srcId="{2A456654-B677-4FEE-ADD8-561CEB4475DD}" destId="{05F8D1E5-3F24-4B61-B521-69DBD303422B}" srcOrd="1" destOrd="0" presId="urn:microsoft.com/office/officeart/2005/8/layout/hierarchy2"/>
    <dgm:cxn modelId="{6E124FD6-AB49-4A18-BF0C-A8B3D8556BFC}" type="presParOf" srcId="{05F8D1E5-3F24-4B61-B521-69DBD303422B}" destId="{27BAFDB6-DF2F-40B4-B33B-18C402217C52}" srcOrd="0" destOrd="0" presId="urn:microsoft.com/office/officeart/2005/8/layout/hierarchy2"/>
    <dgm:cxn modelId="{0639110D-EB2A-4C55-9880-24D279BB1853}" type="presParOf" srcId="{05F8D1E5-3F24-4B61-B521-69DBD303422B}" destId="{2D6CE4D4-914D-4EA6-AC35-413E21219DFE}" srcOrd="1" destOrd="0" presId="urn:microsoft.com/office/officeart/2005/8/layout/hierarchy2"/>
    <dgm:cxn modelId="{4CCEA88F-B83D-412B-BC32-8AB3C07D39E1}" type="presParOf" srcId="{16DC7C64-A467-4695-ABDC-975464268813}" destId="{423A860E-F928-49B4-A129-6B66D8FC7AF8}" srcOrd="6" destOrd="0" presId="urn:microsoft.com/office/officeart/2005/8/layout/hierarchy2"/>
    <dgm:cxn modelId="{0BB9997C-3A3B-4BEA-AA18-09E4C1FC9017}" type="presParOf" srcId="{423A860E-F928-49B4-A129-6B66D8FC7AF8}" destId="{B0609EF4-25A6-4B05-81E2-CD97CC287950}" srcOrd="0" destOrd="0" presId="urn:microsoft.com/office/officeart/2005/8/layout/hierarchy2"/>
    <dgm:cxn modelId="{C4BBDB16-8C9D-4E9A-B9CF-ADEFA93E83B2}" type="presParOf" srcId="{16DC7C64-A467-4695-ABDC-975464268813}" destId="{9A578228-CF79-4055-A55D-06B02F903295}" srcOrd="7" destOrd="0" presId="urn:microsoft.com/office/officeart/2005/8/layout/hierarchy2"/>
    <dgm:cxn modelId="{65BFFDF0-B0D3-47B7-B1BB-39B6F0D99F34}" type="presParOf" srcId="{9A578228-CF79-4055-A55D-06B02F903295}" destId="{EB6E67C6-B244-4424-A454-C70C5BCD3C10}" srcOrd="0" destOrd="0" presId="urn:microsoft.com/office/officeart/2005/8/layout/hierarchy2"/>
    <dgm:cxn modelId="{D8CCCC8E-3EDE-482A-B340-639125E4D45D}" type="presParOf" srcId="{9A578228-CF79-4055-A55D-06B02F903295}" destId="{F91A4E4D-8BB5-4CC0-A3D6-6CE2EC599338}" srcOrd="1" destOrd="0" presId="urn:microsoft.com/office/officeart/2005/8/layout/hierarchy2"/>
    <dgm:cxn modelId="{B27FBC35-3A9B-4D5C-BA2D-7ED73EEEA09B}" type="presParOf" srcId="{F91A4E4D-8BB5-4CC0-A3D6-6CE2EC599338}" destId="{6132EF39-2373-4EFE-823B-9E343DB4076B}" srcOrd="0" destOrd="0" presId="urn:microsoft.com/office/officeart/2005/8/layout/hierarchy2"/>
    <dgm:cxn modelId="{90A319A3-450F-4824-A9A9-AEC099E6D0F1}" type="presParOf" srcId="{6132EF39-2373-4EFE-823B-9E343DB4076B}" destId="{AC87A822-ADFC-4AC3-9BBE-567C32D1E975}" srcOrd="0" destOrd="0" presId="urn:microsoft.com/office/officeart/2005/8/layout/hierarchy2"/>
    <dgm:cxn modelId="{8B1026E3-0159-40B8-890A-8749269B4065}" type="presParOf" srcId="{F91A4E4D-8BB5-4CC0-A3D6-6CE2EC599338}" destId="{B21CAB6C-CB23-4830-BECE-24ACF9E0F8FD}" srcOrd="1" destOrd="0" presId="urn:microsoft.com/office/officeart/2005/8/layout/hierarchy2"/>
    <dgm:cxn modelId="{4992C918-32BB-40EE-86A8-93E65F34F23B}" type="presParOf" srcId="{B21CAB6C-CB23-4830-BECE-24ACF9E0F8FD}" destId="{9B0CC900-36C3-4533-AE65-5DE3CDD5A2CF}" srcOrd="0" destOrd="0" presId="urn:microsoft.com/office/officeart/2005/8/layout/hierarchy2"/>
    <dgm:cxn modelId="{FB3B35B1-115C-4176-87C5-24D2EBE6E7C4}" type="presParOf" srcId="{B21CAB6C-CB23-4830-BECE-24ACF9E0F8FD}" destId="{3E202EA6-FF9D-4A11-BA65-D935D489CD7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AA556-24D5-4F56-B70F-6DF6A0E27699}">
      <dsp:nvSpPr>
        <dsp:cNvPr id="0" name=""/>
        <dsp:cNvSpPr/>
      </dsp:nvSpPr>
      <dsp:spPr>
        <a:xfrm>
          <a:off x="0" y="0"/>
          <a:ext cx="1304439" cy="4891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藥物在方劑中的地位與功能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8206" y="38206"/>
        <a:ext cx="1228027" cy="4814925"/>
      </dsp:txXfrm>
    </dsp:sp>
    <dsp:sp modelId="{1361218E-32C1-43AC-BAC4-8507528C8234}">
      <dsp:nvSpPr>
        <dsp:cNvPr id="0" name=""/>
        <dsp:cNvSpPr/>
      </dsp:nvSpPr>
      <dsp:spPr>
        <a:xfrm rot="16977918">
          <a:off x="509310" y="1434536"/>
          <a:ext cx="2050255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050255" y="12139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latin typeface="標楷體" pitchFamily="65" charset="-120"/>
            <a:ea typeface="標楷體" pitchFamily="65" charset="-120"/>
          </a:endParaRPr>
        </a:p>
      </dsp:txBody>
      <dsp:txXfrm>
        <a:off x="1483181" y="1395418"/>
        <a:ext cx="102512" cy="102512"/>
      </dsp:txXfrm>
    </dsp:sp>
    <dsp:sp modelId="{79A72CBF-7634-4123-BAA5-518ABBC962F3}">
      <dsp:nvSpPr>
        <dsp:cNvPr id="0" name=""/>
        <dsp:cNvSpPr/>
      </dsp:nvSpPr>
      <dsp:spPr>
        <a:xfrm>
          <a:off x="1764436" y="176536"/>
          <a:ext cx="645007" cy="5422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君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80319" y="192419"/>
        <a:ext cx="613241" cy="510524"/>
      </dsp:txXfrm>
    </dsp:sp>
    <dsp:sp modelId="{C307D500-4480-49ED-8608-6C901884A2CA}">
      <dsp:nvSpPr>
        <dsp:cNvPr id="0" name=""/>
        <dsp:cNvSpPr/>
      </dsp:nvSpPr>
      <dsp:spPr>
        <a:xfrm rot="922520">
          <a:off x="2401265" y="496138"/>
          <a:ext cx="457080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57080" y="12139"/>
              </a:lnTo>
            </a:path>
          </a:pathLst>
        </a:custGeom>
        <a:noFill/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2618378" y="496850"/>
        <a:ext cx="22854" cy="22854"/>
      </dsp:txXfrm>
    </dsp:sp>
    <dsp:sp modelId="{2A14C306-062B-4C36-BAF2-975DFD5F9C57}">
      <dsp:nvSpPr>
        <dsp:cNvPr id="0" name=""/>
        <dsp:cNvSpPr/>
      </dsp:nvSpPr>
      <dsp:spPr>
        <a:xfrm>
          <a:off x="2850166" y="0"/>
          <a:ext cx="4789478" cy="113774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針對主病或主證、主要治療作用的藥物。藥力居首，用量多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883489" y="33323"/>
        <a:ext cx="4722832" cy="1071099"/>
      </dsp:txXfrm>
    </dsp:sp>
    <dsp:sp modelId="{4D979F95-3552-460D-80B1-ADD7D6529567}">
      <dsp:nvSpPr>
        <dsp:cNvPr id="0" name=""/>
        <dsp:cNvSpPr/>
      </dsp:nvSpPr>
      <dsp:spPr>
        <a:xfrm rot="18108739">
          <a:off x="1091789" y="2051376"/>
          <a:ext cx="899417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899417" y="12139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1519012" y="2041030"/>
        <a:ext cx="44970" cy="44970"/>
      </dsp:txXfrm>
    </dsp:sp>
    <dsp:sp modelId="{F9C62B9D-A5AF-40D8-8C2B-CDD084ECC2B0}">
      <dsp:nvSpPr>
        <dsp:cNvPr id="0" name=""/>
        <dsp:cNvSpPr/>
      </dsp:nvSpPr>
      <dsp:spPr>
        <a:xfrm>
          <a:off x="1778556" y="1410213"/>
          <a:ext cx="659748" cy="54229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臣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94439" y="1426096"/>
        <a:ext cx="627982" cy="510530"/>
      </dsp:txXfrm>
    </dsp:sp>
    <dsp:sp modelId="{397AF961-5CBF-456A-AE28-8785A3B7E3FA}">
      <dsp:nvSpPr>
        <dsp:cNvPr id="0" name=""/>
        <dsp:cNvSpPr/>
      </dsp:nvSpPr>
      <dsp:spPr>
        <a:xfrm rot="21362010">
          <a:off x="2437757" y="1653379"/>
          <a:ext cx="45809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58092" y="12139"/>
              </a:lnTo>
            </a:path>
          </a:pathLst>
        </a:custGeom>
        <a:noFill/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2655350" y="1654066"/>
        <a:ext cx="22904" cy="22904"/>
      </dsp:txXfrm>
    </dsp:sp>
    <dsp:sp modelId="{9A5A5C8D-D5D3-4AA1-89CE-ADF790CCE192}">
      <dsp:nvSpPr>
        <dsp:cNvPr id="0" name=""/>
        <dsp:cNvSpPr/>
      </dsp:nvSpPr>
      <dsp:spPr>
        <a:xfrm>
          <a:off x="2895300" y="1227827"/>
          <a:ext cx="4679185" cy="84369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輔助君藥加強治療主病或主證的藥物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20011" y="1252538"/>
        <a:ext cx="4629763" cy="794271"/>
      </dsp:txXfrm>
    </dsp:sp>
    <dsp:sp modelId="{F39FA689-A15D-4A2D-8FB1-F8D5DC6DB038}">
      <dsp:nvSpPr>
        <dsp:cNvPr id="0" name=""/>
        <dsp:cNvSpPr/>
      </dsp:nvSpPr>
      <dsp:spPr>
        <a:xfrm rot="1411757">
          <a:off x="1282096" y="2540810"/>
          <a:ext cx="537454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537454" y="12139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1537387" y="2539513"/>
        <a:ext cx="26872" cy="26872"/>
      </dsp:txXfrm>
    </dsp:sp>
    <dsp:sp modelId="{A70D51F6-AB4F-4C39-AB14-0BF54E5C4DA6}">
      <dsp:nvSpPr>
        <dsp:cNvPr id="0" name=""/>
        <dsp:cNvSpPr/>
      </dsp:nvSpPr>
      <dsp:spPr>
        <a:xfrm>
          <a:off x="1797207" y="2389088"/>
          <a:ext cx="675427" cy="54228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佐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813090" y="2404971"/>
        <a:ext cx="643661" cy="510517"/>
      </dsp:txXfrm>
    </dsp:sp>
    <dsp:sp modelId="{AC522CC0-108D-4F41-8E35-5363CC47503B}">
      <dsp:nvSpPr>
        <dsp:cNvPr id="0" name=""/>
        <dsp:cNvSpPr/>
      </dsp:nvSpPr>
      <dsp:spPr>
        <a:xfrm rot="21540734">
          <a:off x="2472604" y="2644574"/>
          <a:ext cx="408011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08011" y="12139"/>
              </a:lnTo>
            </a:path>
          </a:pathLst>
        </a:custGeom>
        <a:noFill/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2666410" y="2646512"/>
        <a:ext cx="20400" cy="20400"/>
      </dsp:txXfrm>
    </dsp:sp>
    <dsp:sp modelId="{27BAFDB6-DF2F-40B4-B33B-18C402217C52}">
      <dsp:nvSpPr>
        <dsp:cNvPr id="0" name=""/>
        <dsp:cNvSpPr/>
      </dsp:nvSpPr>
      <dsp:spPr>
        <a:xfrm>
          <a:off x="2880586" y="2230996"/>
          <a:ext cx="4718679" cy="84439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協助加強治療作用，消除或減低毒性、烈性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05318" y="2255728"/>
        <a:ext cx="4669215" cy="794935"/>
      </dsp:txXfrm>
    </dsp:sp>
    <dsp:sp modelId="{423A860E-F928-49B4-A129-6B66D8FC7AF8}">
      <dsp:nvSpPr>
        <dsp:cNvPr id="0" name=""/>
        <dsp:cNvSpPr/>
      </dsp:nvSpPr>
      <dsp:spPr>
        <a:xfrm rot="4439884">
          <a:off x="681560" y="3260146"/>
          <a:ext cx="1719875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719875" y="12139"/>
              </a:lnTo>
            </a:path>
          </a:pathLst>
        </a:cu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1498501" y="3229288"/>
        <a:ext cx="85993" cy="85993"/>
      </dsp:txXfrm>
    </dsp:sp>
    <dsp:sp modelId="{EB6E67C6-B244-4424-A454-C70C5BCD3C10}">
      <dsp:nvSpPr>
        <dsp:cNvPr id="0" name=""/>
        <dsp:cNvSpPr/>
      </dsp:nvSpPr>
      <dsp:spPr>
        <a:xfrm>
          <a:off x="1778556" y="3816398"/>
          <a:ext cx="735791" cy="5650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使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95105" y="3832947"/>
        <a:ext cx="702693" cy="531911"/>
      </dsp:txXfrm>
    </dsp:sp>
    <dsp:sp modelId="{6132EF39-2373-4EFE-823B-9E343DB4076B}">
      <dsp:nvSpPr>
        <dsp:cNvPr id="0" name=""/>
        <dsp:cNvSpPr/>
      </dsp:nvSpPr>
      <dsp:spPr>
        <a:xfrm rot="164830">
          <a:off x="2514163" y="4094481"/>
          <a:ext cx="32202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22028" y="12139"/>
              </a:lnTo>
            </a:path>
          </a:pathLst>
        </a:custGeom>
        <a:noFill/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標楷體" pitchFamily="65" charset="-120"/>
            <a:ea typeface="標楷體" pitchFamily="65" charset="-120"/>
          </a:endParaRPr>
        </a:p>
      </dsp:txBody>
      <dsp:txXfrm>
        <a:off x="2667126" y="4098569"/>
        <a:ext cx="16101" cy="16101"/>
      </dsp:txXfrm>
    </dsp:sp>
    <dsp:sp modelId="{9B0CC900-36C3-4533-AE65-5DE3CDD5A2CF}">
      <dsp:nvSpPr>
        <dsp:cNvPr id="0" name=""/>
        <dsp:cNvSpPr/>
      </dsp:nvSpPr>
      <dsp:spPr>
        <a:xfrm>
          <a:off x="2836006" y="3597741"/>
          <a:ext cx="4721823" cy="103319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引經藥，引導方中各藥達病處，或是用於調和諸藥的作用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866267" y="3628002"/>
        <a:ext cx="4661301" cy="97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A1B2-53B1-42D9-A4A5-C630B26079DB}" type="datetimeFigureOut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4B2F-6854-4DE3-9EA8-9A80F637D4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6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B316E-D6F9-4533-8CF2-07013D11A17F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B289A3-0A99-4D1A-9D45-0F51B804CB2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E4ECB-E82C-4788-BE0F-FA120CA34B53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2785-0517-4650-835E-5F4269AAF19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A13E234A-9AA8-4150-8DED-52898C8C8BA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6BFE8-F95E-4E0F-A38C-2E86B4E38CB1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1580B-B849-44D4-B7C2-627C4968D9D8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95DCE42-DBB4-4E81-9B2D-228067623F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C09F-52B6-4801-885B-7256104F39DC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50D369-DEFE-44B0-A822-459BAF979B6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5318A90-0F2F-40B3-8E0B-EAE40DD6808F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9AA2B-8A49-46CE-BC46-38C70F1389D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8E0A3-530E-4E75-9F7C-0B5672D29E62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EFF309-BC78-45C2-A2C9-A29CF8FCF6D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68726-DFA7-4DC0-AE9C-B183711CC1DD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117B6AE-6E9D-457A-9EAB-7D7B02DC664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742B2-E230-4249-825E-FD68575F3EA4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EF9AAB-D56F-4B24-8937-CECE74C2C13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770098-BC59-4EA7-B9A6-19D6CA87459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968CB-5F49-4EDB-9E9F-E30CDBE89C06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29152AE6-C435-4775-A296-2A797868C6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B39A6BAF-71C7-4136-A090-23AFEDC9053D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007E30-0542-406B-A65E-F85C863F137D}" type="datetimeFigureOut">
              <a:rPr lang="zh-TW" altLang="en-US" smtClean="0"/>
              <a:pPr>
                <a:defRPr/>
              </a:pPr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A87BD6-2860-4EFC-ABE4-C376A5EEB94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6192688" cy="1179562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tx1"/>
                </a:solidFill>
              </a:rPr>
              <a:t>認識中藥及</a:t>
            </a:r>
            <a:r>
              <a:rPr lang="zh-TW" altLang="zh-TW" sz="6000" b="1" dirty="0" smtClean="0">
                <a:solidFill>
                  <a:schemeClr val="tx1"/>
                </a:solidFill>
              </a:rPr>
              <a:t>藥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膳</a:t>
            </a:r>
          </a:p>
        </p:txBody>
      </p:sp>
      <p:pic>
        <p:nvPicPr>
          <p:cNvPr id="5" name="圖片 4" descr="台中市藥師公會LOG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928670"/>
            <a:ext cx="1340768" cy="13407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4282" y="4357694"/>
            <a:ext cx="4574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1"/>
                </a:solidFill>
              </a:rPr>
              <a:t>臺中市藥師公會 </a:t>
            </a:r>
            <a:endParaRPr lang="en-US" altLang="zh-TW" sz="2800" b="1" dirty="0" smtClean="0">
              <a:solidFill>
                <a:schemeClr val="accent1"/>
              </a:solidFill>
            </a:endParaRPr>
          </a:p>
          <a:p>
            <a:r>
              <a:rPr lang="zh-TW" altLang="en-US" sz="2800" b="1" dirty="0" smtClean="0">
                <a:solidFill>
                  <a:schemeClr val="accent1"/>
                </a:solidFill>
              </a:rPr>
              <a:t>                </a:t>
            </a:r>
            <a:endParaRPr lang="en-US" altLang="zh-TW" sz="2800" b="1" dirty="0" smtClean="0">
              <a:solidFill>
                <a:schemeClr val="accent1"/>
              </a:solidFill>
            </a:endParaRPr>
          </a:p>
          <a:p>
            <a:r>
              <a:rPr lang="en-US" altLang="zh-TW" sz="2800" b="1" dirty="0">
                <a:solidFill>
                  <a:schemeClr val="accent1"/>
                </a:solidFill>
              </a:rPr>
              <a:t> 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                </a:t>
            </a:r>
            <a:r>
              <a:rPr lang="zh-TW" altLang="en-US" sz="2800" b="1" dirty="0" smtClean="0">
                <a:solidFill>
                  <a:schemeClr val="accent1"/>
                </a:solidFill>
              </a:rPr>
              <a:t> 藥師</a:t>
            </a:r>
            <a:endParaRPr lang="en-US" altLang="zh-TW" sz="2800" b="1" dirty="0" smtClean="0">
              <a:solidFill>
                <a:schemeClr val="accent1"/>
              </a:solidFill>
            </a:endParaRPr>
          </a:p>
          <a:p>
            <a:r>
              <a:rPr lang="zh-TW" altLang="en-US" sz="2800" b="1" dirty="0" smtClean="0">
                <a:solidFill>
                  <a:schemeClr val="accent1"/>
                </a:solidFill>
              </a:rPr>
              <a:t>  </a:t>
            </a:r>
            <a:endParaRPr lang="zh-TW" altLang="en-US" sz="2800" b="1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        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43702" y="557214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103</a:t>
            </a:r>
            <a:r>
              <a:rPr lang="zh-TW" altLang="en-US" sz="2400" dirty="0" smtClean="0">
                <a:solidFill>
                  <a:srgbClr val="00B050"/>
                </a:solidFill>
              </a:rPr>
              <a:t>、</a:t>
            </a:r>
            <a:r>
              <a:rPr lang="en-US" altLang="zh-TW" sz="2400" dirty="0" smtClean="0">
                <a:solidFill>
                  <a:srgbClr val="00B050"/>
                </a:solidFill>
              </a:rPr>
              <a:t>11</a:t>
            </a:r>
            <a:r>
              <a:rPr lang="zh-TW" altLang="en-US" sz="2400" dirty="0" smtClean="0">
                <a:solidFill>
                  <a:srgbClr val="00B050"/>
                </a:solidFill>
              </a:rPr>
              <a:t>、</a:t>
            </a:r>
            <a:r>
              <a:rPr lang="en-US" altLang="zh-TW" sz="2400" dirty="0" smtClean="0">
                <a:solidFill>
                  <a:srgbClr val="00B050"/>
                </a:solidFill>
              </a:rPr>
              <a:t>30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5256213" cy="993775"/>
          </a:xfrm>
        </p:spPr>
        <p:txBody>
          <a:bodyPr/>
          <a:lstStyle/>
          <a:p>
            <a:r>
              <a:rPr lang="zh-TW" altLang="zh-TW" sz="4000" b="1" smtClean="0"/>
              <a:t>中藥與飲食的禁忌</a:t>
            </a:r>
            <a:endParaRPr lang="zh-TW" altLang="en-US" sz="400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229600" cy="4824413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用中下品藥治病，病好六成時需停藥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藉食物營養來調養，使病情完全盡去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日常食用藥膳以中上品無毒藥材期以食物達養身保健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藥食同源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薑母鴨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 當歸羊肉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藥燉排骨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十全大補湯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桂圓紅棗茶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黃帝內經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《素問‧臟氣法時論》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五穀為養、五果為助、五畜為益、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五蔬為充、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氣味合而服之以補益精氣</a:t>
            </a:r>
            <a:endPara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3168650" cy="863600"/>
          </a:xfrm>
        </p:spPr>
        <p:txBody>
          <a:bodyPr/>
          <a:lstStyle/>
          <a:p>
            <a:r>
              <a:rPr lang="zh-TW" altLang="en-US" sz="4000" b="1" smtClean="0"/>
              <a:t>用藥遵守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853136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zh-TW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遵守服藥時間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飯前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吃飯前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小時服藥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飯後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飯後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小時內服用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飯間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兩頓飯中間服用，大約在飯後兩小時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睡前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睡前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分鐘服用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不隨意增減藥量</a:t>
            </a:r>
            <a:endParaRPr lang="zh-TW" altLang="en-US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60" name="Picture 6" descr="C:\Users\蔡宗耀\Documents\红心时钟（CL10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231933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蔡宗耀\Documents\11111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0165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2519362" cy="936625"/>
          </a:xfrm>
        </p:spPr>
        <p:txBody>
          <a:bodyPr/>
          <a:lstStyle/>
          <a:p>
            <a:r>
              <a:rPr lang="zh-TW" altLang="en-US" sz="4000" b="1" dirty="0" smtClean="0"/>
              <a:t>用藥遵守</a:t>
            </a:r>
            <a:endParaRPr lang="zh-TW" altLang="en-US" sz="4000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484461"/>
            <a:ext cx="8229600" cy="496887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遵守服藥方式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每劑藥物一般煎藥汁兩次，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有些滋補藥也可以煎三次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頭煎、二煎分兩次服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頓服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將頭煎、二煎藥汁一次服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飲服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將兩次所煎藥汁分數次服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熱服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溫服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寒性病症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冷服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熱性病症</a:t>
            </a:r>
          </a:p>
        </p:txBody>
      </p:sp>
      <p:pic>
        <p:nvPicPr>
          <p:cNvPr id="20484" name="Picture 8" descr="https://encrypted-tbn1.gstatic.com/images?q=tbn:ANd9GcQXCpU1qM7UrCTEjW65TnsmBTdiFPhd8NPr6etaaINZFLQw8a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4419600"/>
            <a:ext cx="23415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10" descr="data:image/jpeg;base64,/9j/4AAQSkZJRgABAQAAAQABAAD/2wCEAAkGBhIQEA8PEBIPEBAPDw8PDw8PEA8PDw8PFBAVFBQQFRIXHCYeFxkjGRQVHy8gIycpLCwsFR4xNTAqNSYrLCkBCQoKDgwOGA8PFykcHBwpKSkpKSkqKSkpKSwpLSkpKSkpKSkpKSkpKSkpKSkpLCkpKSksKSwpKSkpKSksKSkpKf/AABEIALcBEwMBIgACEQEDEQH/xAAcAAACAwEBAQEAAAAAAAAAAAACAwAEBQEGBwj/xAA+EAACAQIEBAQDBAgEBwAAAAAAAQIDEQQFEiExQVFhBhMicYGRoRQyUrEHFSNCYsHR8DNyouFTVGNzkrLS/8QAGQEAAwEBAQAAAAAAAAAAAAAAAAECAwQF/8QAJBEBAQACAQQCAgMBAAAAAAAAAAECEQMEEiExE0EiURRhoZH/2gAMAwEAAhEDEQA/APm/2YipGi6QPkGDTakohqJadA55IhtX0jIYe/sNhQuw59AMqMY8PqWcPBaXF/db+T6lfQXsBHUpJ9AKqNbCWbK0sHfka+z9L4ra/YVOy4AJWfTypvkOeTN8FsWY1mW6OJYgq4PJWuQeLy5LaxuYPFK24OIpqe49pVMFh9MLrjwRu5XhvTaXTiJwWFvpXJbm35OmnJ9Q2l898W5c9WqO6R5OvhXxPc5pWtUs+DMbFYRJtcuI96aSPLuiznls2ZYUXLCD7ldrI0nLGq8ILeEH3F2s4heeEAeFH3QtKZGWXhgHhx7LRBBrosF02PYLIE4M40BBIdOAThDpwAhCEGHvtB3QO0nNJkCXAHQPcSaBGTGIOgfoJoEavoLeW7T99hegKjtKL7gDcyoWd7cSi4HpcZhNcNuNtUe9uKMN0gKVX8sbTiHpH0aIHt2kmXsODSoGjl2FvK/T8xCNbAYO0FfiTM6+ik7mth6NoHlfFGMv6eXAEvJYyeuTl32OYtc30HPSlcq1ZagXFRwBcBzic0iWS4AuI9xBcANXcAXTLDiC4gFd0gHRRacQHEYVnQAlhy24gOIbCm8MdeXy/Cy0lbcv08ySW6u+w+6psZtLJXZylskuBn1aG5tYvHOe3BdCk4jlLTOeHAdA0nAB0yu4u1neSQ0PLRB9w7XttJzSMaJpEguxzSM0kcRAuxywyxNIGVpOWG6SaRG28pra4aXxjw9irjcDZvYr4Gq4y2NiNZTEmsL7PuXcNhy/9iTY+lg7MLRsilhjZy3CWV+n5i6eGu0j0OEy/wBKvz5EhRxNX06V0u/Y8Vnq1TfRcP6nucwwbs0tuT9jxHiaajPyo8knJ+/IcEeeq7gOI/SC4gtXcDjgWHEFxEe1dxBcCw4AuIHtXcQXAsOILiBq7iC4lhxBcQCs4guJYcQHEAQ0C4j3EFwAyHEFxHuIDQyJaBaHNAtDBViB6SAHtbHbDNJHEtjsvSTQGkdsIFaCaB1jmkQK0HNA7SRRAyoqzuXKM7MQ4jaPQQbWDeo0IQXAoYGjazRr0qerfg+ZJLWBwl2v75G7RioxXW12+hXy3D7X/uxflSvwGTHxd5fVvsj5fnFTXXqy/ja+C2PqWeVlRpTe19LbfsuB8onu23zbfzH9Hj7V9JxxHaTjiJZLiDpHuALiAJcQXAsRp3G08G5AFBwJ5LNf7JGPEr1qqXABtQ+zMn2QbOuxUpsRhdCKFyUUdkA0ABKXYVIa4gyiCiHEBxHtC2hgpxAcRzQEkAK0nQrEGHt7E0jPLJpKYF6SaRuk5YRgscaGWJoEC7HbDNBNAAuw7CUru4Ok1sFhLRjKTUU905bal1iuMvgmTbpUm/TSyejqaRvYfK25WKPhijF1opapXvxSjHhx5v8AI9xRwyT4JdeIplL6LLGz2Rg8ustxeb4yFCP8T4LnY1YnzrxVml8TVg520yUVHVJLZbbL3+ouTkx45ur4+LLkuox/FWaua0L97d9keWcD1sMspS9VSzv/ABzuLr5Ph2nZzXRxnO5j/IjonTWfbyqp3OSptcUz32R5LSpxTb133TlZt+9x+Pw9GzSjH5I0nLNMrxXeo+btASRtZphEm9MV8HZlDCYXzJqG65yuuEVx3X97hObC3W1Xgzk3oWFwd1HveT9uRqOgoo0KOXuKu1a/5ckZ+a1Elbry6mm3PWLjK13t/sUmyxVjzFOI1EyQLiOcQdIgQ4AuBYcQHEDV3ECUCy4gSQBWcQHEsuIDiBqziA4llwAlAYV7EG6SAHtmQORyxTFwlgtIWkWzL0hqAWk6kIwaCKIwiiATHRdDDwr6U6mIqypYdSSlCKgr1K0ovaTX3Yxe17tp2s69LMnGN23Kb3lKTcpSfVt7s91iclhisrwkG4wqR8ydKcmoxi1KetNvgmj5vmtCeFdq0JRfK6dndXW/seb1Nz7vx8vU6Scdx8+3p/CviBwxNLU/TKVvnsfRnnKjKz4O9j87Vs6qX9G1nt1PTYH9IGuEY17qaSTla8ZW2UuqZXBM5Pyo6nDG3eM2+y/r+K42PI+I8dh6k3V8uPmcNb47dep5Gt4xppbTv82efzDxPrvpT93t9DfL8pq1z8eOUu5NPS4zNYL95/BbL6laWf0op3nvyR4ivjJT4t+y2Qg57xR34268vqGU+IIzikpcDQni1Lmj5zkd4q++7N+niH1NMePx7c+fJrL008dG5Zy9xgrJJXtd29Uvd9OxiVJy5MXDGziZ3hsu55XObHKar22CzunTajVSdOTtLt3/ANi9nvgCFaPnYWW7jqVNtOE1a/pfJv5ex87nivMave64Llc+o/o8xs3h5QqbRp7wk3b08WvZcfmPhtvJ23wy6jCdndjXy7HYTQrO6d3dNWaadmmuRRcTZ8Q51SxWMxk6Hqp+clGa+7K0EpSj1TcW79zMcTvnpwWaV3EHSWNALgMK7iC4j5RFtCBLiBKI5oFxAK7iC4jpRBcQBDQDiPlEBxAyNJ0NxIMPa6QtB2xLBtGnFALy0RRCsLZ6C4E8sYohqJOz0T5RNBp4bLpThKo7QpQaU6s9oRb5dZPskzDxWfYanU8uVVNaknUjGUopX+9pSvbta5Ny0vHC5envKt/1Th9LtJamn0aqSd/ofKc6z3FznKU6s5rU42q6akZc3Gz5b8OCufS8FneCrUKOCp43DScZVG53lBKHrlwna734HyrxBXpwq1qdKcaqjOUVUinpkuqucucy77dePTt4pO3V9qMcbTb/AGlKz60JaP8ARK6/IYqNGX3atu1aEof6o6kZrZ1MtpppfqdveOia/wCnUhL6XuKllM/w1F7xZUshlPESjwlNe05L+Y9lq/VN/VM31/IbRyZ33Jh81qJrVUrNdpJv/Uhk86rJ+mpK3K8abf8A6j7p+k2Z/to4bCNGlRonm3n+IvfzX/4U/wD5Is8rvjXqr/LZflYff/TO8WV916+GFb4Jv2TYrEU1D77hBdZzhD82eNqY6rPaVWrLtKpNr5XE6F0368xd1P4pPt615vhaV5Obqtb6aEb7/wDcnaK+Gr2M/N/GuIxEPIhbD4dqzpU23KoulSps5eyUY9jDSvu93biwoIBZI2skpWg/dfkX3Er5RH9n7v8Aki44m+Ppx5+ybAyQ1xBcSkkNAOJYcRckAJcAGhzQDQES4guI5xBaAEOIEkPkhUkBlWIHpIAexSC0nIMYjPatIoo7pIglEW1aRIbRp6pRjzk0kue+3yE1amlLheV9KfRcZMjxDpwqVF96NOo0+d9Elf6nn9R1fZlMMfd/x39P0nfjc8vU/wBYvjDxvOpFYOhaNCmnGO3qbv8A4j/ie/tfY81lHh6riZNQSSj9+cnaK7X5vsUnO8nI+m+HcMqWGoxXFwU5d5T9Tf1t8Bdb1WXDhLPddHSdPjndfTw+beGKmH+9pkuq4Pur/wB8DHVG1/ofXsRh4VoTpzV01ePWMlzT9rngMZltOMp+qUdN7LTq1PkuPp/v449J1l5cdZe2vNwTC+PTEqU7OwKRdx+H0zcbp6fTdXs7bX+hVsd0rnCzgekmkeyCRjIwuclCwbADpLnLjJ0NPYVcmocRTkNowu0Iozu4x6tK/S7Nijh1Dfot2+Iss+1HbsyjHlzRdpyl79mZ2Gnd3vxNqjC/I5u/LG720uGNmrCVW5PZ9+HzCaLjwl1utiriMJOmtVnKnz5uPt19jp4uo34ycnJwa84lsBoNO6TW6e6a4NAtHY5S3EBxGyAYwW0LY5oBxAEyQDiNaAYAvSQIgg9JSxSe5Zp1LmDGdizTxbRhvbpuLbSQxJOyXF7L3Mmnjk+Zew9XdNct0VpnQ+IF5WLq07W8tUoW3fClDf5tsXCteLW3qjKO+63Vv5ljxpi44issTCOhSjCFRJ7qcVa7Xta3t2ZmwirbM8LrOPt5bZ+/D3ukz7uKT+niJ0XGUovim18T6JlGOU6FGS/4cU+zitLXzR5vOsscpeZFbv7y6/xf1KOV5vLDtppypyd3FOzi+qNefH+Vxyz3BxX4M7L6e8WKs0zzGcUf2rtwbb7W4v6Fml4jwsleU6seypxb+epFbPfFtKdCGGoQktNSVSVepJOpK8NLgkklGNuW5j03S543d8NObmxy9eWBXqXk33YKFRe4xM9L05NJKJ2nTude4t3QFpZ+ypK9+BTkxk67ta7t0ENjx39p0jYLkccgXI10micgWwXIBzLkRasYZ+uH+aP5m1jK9lp5y/IwcJUtNPpuXtbk78zPPHdKVewsj0mWtW3/ANzzWEjurn0DwtgsL96pWtZK6lRnJt9ktjC4911BctG5Tk86zWzUE95Pgu3d9keizfK6VHD+U4p1arUld/4cE1y6vh8WOlnVOnaOHTnK21ScUlC/KFPk+7+pSrUJ/wCJV1LVd658+rbZVuHFjZPNZ6yzst8R85xdDyMRKj+7UUqlPs0/XH6p/MJsLxVioVMfhoU5RnohVnNwkpJJwa4ruBY7eC24S1yc0kzLkCxkogNGzLYGgWMsC0ALcRcoDWKm2KiAOHfLILZrNwXWEeYRWM5HRaswkX8LiWrGbTLNKQrKU01cTqnHVT3lazg7WqRXL/Mt7PuzGoZgk3F3VnZqStKD/C0a2Clv7FqXh+ljW1O8Kig3GrTa1q1krr95bmHJwzk8Vvx8147uM1VE11TM/GZbCXqtbvH+aGZpkeNwT/5ilG6U4Xdle9nHiuLKmHz+EtpXg+kuHzPPy6Xk4rvF6WHU4ck8qNXKejXxTRSlhH2PXYnKpeXCsknCom4zpyjUjs7erS/S78mY08H6rSehNSalZtalFtLbfdpK/K5vhnlvWXhN7fcYqlp48hvnJ9Ph7FjF4qThCHCMU2opabtt3k/xPa13+FLkY9WTW6+X9DqmPcyuWvbQ8wkqpmLGdQnix/DS+XFccxcplR4oB4kucVReWLcqguVUqyxAuVc1nGxy5YtSqi5VSs6jYUF1NJhIxvJtcw9VLjxNXBzTa3RgXDpzlyM8+PbTHP6e4w1Fek9Fg8RCmoqUkpSaSit5yb4RUVu32R8ypVZ9W7ck3Ze7NTLc4VCSmrua/DxfZvp2uk+dzjy6fuvm+GnfqeH2vIsMpJSs3Z2drWi+kpv0p/wq8l+E8L+k/wAd+ap5dTVJxpV25zpylUTlFONtTSV93wRiZ7+kXG4mnGipRwtBQUPLw/onKPRyW6XaNviYWVVKVOSlJXa4beld7HbMePCduEc177+Wf/G14eyh0ourNftKiW34Ycbe72fwRruJUoZrCXBpliNZMtzZW2+UcRckMcgWBFNAjWgXEYKkLaHOIuSAA0kOkAKjZ1OxyTAbM5G+1iMh9OZQjMsUpD0W21gt0/Y2/D1TTVT6px+dv6FDw/hdU6cXwketwOTxoKVeunGMU3CP705cvgHai5/Qcxp6d+u++x5zMshoYi+uEVL8cVZ/G3E08bm6rK3NN897cjNWIsTlDxtjy+L8J1KN3RqTinu3Fuz6Xt/MzKkcTG/q19b2dz3bxBSxlGMldpX6pWMrjL7b481jwlWcv3o29thDoQfGUovvG/5G7mT0O1rrqY86yJ1r06Mc+6KssuT4VKb97x/MX+qJvhoftNFtzB1LsVM8oLjKpVspqxV3F27NMqui+5sKsukQXUXRFzly+0XixY/kvud8nszW1rojmvsivlv6T8U/bLVGXQNYSXQ0PMOOqw+TL9D48f2rQwT5/LgPVHukuiI5sHcXm+z3jPQ/QuN325E83okvYBQOj7Ym5Vy5LkYJSBKo0W6GbTjzuujKJBps29Dhs/T+9s/mjSpY6MuDPGpjqWIa5/HgPaLhPp7SNY65XPNUczku5eo5rF8br36j2i41qMFsTDFJ87jNaY0oQlyAGVqO3IQhug6hKzRCAl62nj3ha9KUd3TVOSTW13BO31L2c+IZV4JylN9pO6T7EIUyefWJady/Cspq648yEIq646jAqMhCTYuaUbpnnatLchDPL26OO+CXAEhBtEsS3YhBhNPZEsQgE5pJoIQZOaCNEIBBYJCFJQ5Y4QZONEOkGSEIQAOEhyZCAk2nWa4MtUsxa4kINNi3HM9iEICd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6" name="AutoShape 12" descr="data:image/jpeg;base64,/9j/4AAQSkZJRgABAQAAAQABAAD/2wCEAAkGBhIQEA8PEBIPEBAPDw8PDw8PEA8PDw8PFBAVFBQQFRIXHCYeFxkjGRQVHy8gIycpLCwsFR4xNTAqNSYrLCkBCQoKDgwOGA8PFykcHBwpKSkpKSkqKSkpKSwpLSkpKSkpKSkpKSkpKSkpKSkpLCkpKSksKSwpKSkpKSksKSkpKf/AABEIALcBEwMBIgACEQEDEQH/xAAcAAACAwEBAQEAAAAAAAAAAAACAwAEBQEGBwj/xAA+EAACAQIEBAQDBAgEBwAAAAAAAQIDEQQFEiExQVFhBhMicYGRoRQyUrEHFSNCYsHR8DNyouFTVGNzkrLS/8QAGQEAAwEBAQAAAAAAAAAAAAAAAAECAwQF/8QAJBEBAQACAQQCAgMBAAAAAAAAAAECEQMEEiExE0EiURRhoZH/2gAMAwEAAhEDEQA/APm/2YipGi6QPkGDTakohqJadA55IhtX0jIYe/sNhQuw59AMqMY8PqWcPBaXF/db+T6lfQXsBHUpJ9AKqNbCWbK0sHfka+z9L4ra/YVOy4AJWfTypvkOeTN8FsWY1mW6OJYgq4PJWuQeLy5LaxuYPFK24OIpqe49pVMFh9MLrjwRu5XhvTaXTiJwWFvpXJbm35OmnJ9Q2l898W5c9WqO6R5OvhXxPc5pWtUs+DMbFYRJtcuI96aSPLuiznls2ZYUXLCD7ldrI0nLGq8ILeEH3F2s4heeEAeFH3QtKZGWXhgHhx7LRBBrosF02PYLIE4M40BBIdOAThDpwAhCEGHvtB3QO0nNJkCXAHQPcSaBGTGIOgfoJoEavoLeW7T99hegKjtKL7gDcyoWd7cSi4HpcZhNcNuNtUe9uKMN0gKVX8sbTiHpH0aIHt2kmXsODSoGjl2FvK/T8xCNbAYO0FfiTM6+ik7mth6NoHlfFGMv6eXAEvJYyeuTl32OYtc30HPSlcq1ZagXFRwBcBzic0iWS4AuI9xBcANXcAXTLDiC4gFd0gHRRacQHEYVnQAlhy24gOIbCm8MdeXy/Cy0lbcv08ySW6u+w+6psZtLJXZylskuBn1aG5tYvHOe3BdCk4jlLTOeHAdA0nAB0yu4u1neSQ0PLRB9w7XttJzSMaJpEguxzSM0kcRAuxywyxNIGVpOWG6SaRG28pra4aXxjw9irjcDZvYr4Gq4y2NiNZTEmsL7PuXcNhy/9iTY+lg7MLRsilhjZy3CWV+n5i6eGu0j0OEy/wBKvz5EhRxNX06V0u/Y8Vnq1TfRcP6nucwwbs0tuT9jxHiaajPyo8knJ+/IcEeeq7gOI/SC4gtXcDjgWHEFxEe1dxBcCw4AuIHtXcQXAsOILiBq7iC4lhxBcQCs4guJYcQHEAQ0C4j3EFwAyHEFxHuIDQyJaBaHNAtDBViB6SAHtbHbDNJHEtjsvSTQGkdsIFaCaB1jmkQK0HNA7SRRAyoqzuXKM7MQ4jaPQQbWDeo0IQXAoYGjazRr0qerfg+ZJLWBwl2v75G7RioxXW12+hXy3D7X/uxflSvwGTHxd5fVvsj5fnFTXXqy/ja+C2PqWeVlRpTe19LbfsuB8onu23zbfzH9Hj7V9JxxHaTjiJZLiDpHuALiAJcQXAsRp3G08G5AFBwJ5LNf7JGPEr1qqXABtQ+zMn2QbOuxUpsRhdCKFyUUdkA0ABKXYVIa4gyiCiHEBxHtC2hgpxAcRzQEkAK0nQrEGHt7E0jPLJpKYF6SaRuk5YRgscaGWJoEC7HbDNBNAAuw7CUru4Ok1sFhLRjKTUU905bal1iuMvgmTbpUm/TSyejqaRvYfK25WKPhijF1opapXvxSjHhx5v8AI9xRwyT4JdeIplL6LLGz2Rg8ustxeb4yFCP8T4LnY1YnzrxVml8TVg520yUVHVJLZbbL3+ouTkx45ur4+LLkuox/FWaua0L97d9keWcD1sMspS9VSzv/ABzuLr5Ph2nZzXRxnO5j/IjonTWfbyqp3OSptcUz32R5LSpxTb133TlZt+9x+Pw9GzSjH5I0nLNMrxXeo+btASRtZphEm9MV8HZlDCYXzJqG65yuuEVx3X97hObC3W1Xgzk3oWFwd1HveT9uRqOgoo0KOXuKu1a/5ckZ+a1Elbry6mm3PWLjK13t/sUmyxVjzFOI1EyQLiOcQdIgQ4AuBYcQHEDV3ECUCy4gSQBWcQHEsuIDiBqziA4llwAlAYV7EG6SAHtmQORyxTFwlgtIWkWzL0hqAWk6kIwaCKIwiiATHRdDDwr6U6mIqypYdSSlCKgr1K0ovaTX3Yxe17tp2s69LMnGN23Kb3lKTcpSfVt7s91iclhisrwkG4wqR8ydKcmoxi1KetNvgmj5vmtCeFdq0JRfK6dndXW/seb1Nz7vx8vU6Scdx8+3p/CviBwxNLU/TKVvnsfRnnKjKz4O9j87Vs6qX9G1nt1PTYH9IGuEY17qaSTla8ZW2UuqZXBM5Pyo6nDG3eM2+y/r+K42PI+I8dh6k3V8uPmcNb47dep5Gt4xppbTv82efzDxPrvpT93t9DfL8pq1z8eOUu5NPS4zNYL95/BbL6laWf0op3nvyR4ivjJT4t+y2Qg57xR34268vqGU+IIzikpcDQni1Lmj5zkd4q++7N+niH1NMePx7c+fJrL008dG5Zy9xgrJJXtd29Uvd9OxiVJy5MXDGziZ3hsu55XObHKar22CzunTajVSdOTtLt3/ANi9nvgCFaPnYWW7jqVNtOE1a/pfJv5ex87nivMave64Llc+o/o8xs3h5QqbRp7wk3b08WvZcfmPhtvJ23wy6jCdndjXy7HYTQrO6d3dNWaadmmuRRcTZ8Q51SxWMxk6Hqp+clGa+7K0EpSj1TcW79zMcTvnpwWaV3EHSWNALgMK7iC4j5RFtCBLiBKI5oFxAK7iC4jpRBcQBDQDiPlEBxAyNJ0NxIMPa6QtB2xLBtGnFALy0RRCsLZ6C4E8sYohqJOz0T5RNBp4bLpThKo7QpQaU6s9oRb5dZPskzDxWfYanU8uVVNaknUjGUopX+9pSvbta5Ny0vHC5envKt/1Th9LtJamn0aqSd/ofKc6z3FznKU6s5rU42q6akZc3Gz5b8OCufS8FneCrUKOCp43DScZVG53lBKHrlwna734HyrxBXpwq1qdKcaqjOUVUinpkuqucucy77dePTt4pO3V9qMcbTb/AGlKz60JaP8ARK6/IYqNGX3atu1aEof6o6kZrZ1MtpppfqdveOia/wCnUhL6XuKllM/w1F7xZUshlPESjwlNe05L+Y9lq/VN/VM31/IbRyZ33Jh81qJrVUrNdpJv/Uhk86rJ+mpK3K8abf8A6j7p+k2Z/to4bCNGlRonm3n+IvfzX/4U/wD5Is8rvjXqr/LZflYff/TO8WV916+GFb4Jv2TYrEU1D77hBdZzhD82eNqY6rPaVWrLtKpNr5XE6F0368xd1P4pPt615vhaV5Obqtb6aEb7/wDcnaK+Gr2M/N/GuIxEPIhbD4dqzpU23KoulSps5eyUY9jDSvu93biwoIBZI2skpWg/dfkX3Er5RH9n7v8Aki44m+Ppx5+ybAyQ1xBcSkkNAOJYcRckAJcAGhzQDQES4guI5xBaAEOIEkPkhUkBlWIHpIAexSC0nIMYjPatIoo7pIglEW1aRIbRp6pRjzk0kue+3yE1amlLheV9KfRcZMjxDpwqVF96NOo0+d9Elf6nn9R1fZlMMfd/x39P0nfjc8vU/wBYvjDxvOpFYOhaNCmnGO3qbv8A4j/ie/tfY81lHh6riZNQSSj9+cnaK7X5vsUnO8nI+m+HcMqWGoxXFwU5d5T9Tf1t8Bdb1WXDhLPddHSdPjndfTw+beGKmH+9pkuq4Pur/wB8DHVG1/ofXsRh4VoTpzV01ePWMlzT9rngMZltOMp+qUdN7LTq1PkuPp/v449J1l5cdZe2vNwTC+PTEqU7OwKRdx+H0zcbp6fTdXs7bX+hVsd0rnCzgekmkeyCRjIwuclCwbADpLnLjJ0NPYVcmocRTkNowu0Iozu4x6tK/S7Nijh1Dfot2+Iss+1HbsyjHlzRdpyl79mZ2Gnd3vxNqjC/I5u/LG720uGNmrCVW5PZ9+HzCaLjwl1utiriMJOmtVnKnz5uPt19jp4uo34ycnJwa84lsBoNO6TW6e6a4NAtHY5S3EBxGyAYwW0LY5oBxAEyQDiNaAYAvSQIgg9JSxSe5Zp1LmDGdizTxbRhvbpuLbSQxJOyXF7L3Mmnjk+Zew9XdNct0VpnQ+IF5WLq07W8tUoW3fClDf5tsXCteLW3qjKO+63Vv5ljxpi44issTCOhSjCFRJ7qcVa7Xta3t2ZmwirbM8LrOPt5bZ+/D3ukz7uKT+niJ0XGUovim18T6JlGOU6FGS/4cU+zitLXzR5vOsscpeZFbv7y6/xf1KOV5vLDtppypyd3FOzi+qNefH+Vxyz3BxX4M7L6e8WKs0zzGcUf2rtwbb7W4v6Fml4jwsleU6seypxb+epFbPfFtKdCGGoQktNSVSVepJOpK8NLgkklGNuW5j03S543d8NObmxy9eWBXqXk33YKFRe4xM9L05NJKJ2nTude4t3QFpZ+ypK9+BTkxk67ta7t0ENjx39p0jYLkccgXI10micgWwXIBzLkRasYZ+uH+aP5m1jK9lp5y/IwcJUtNPpuXtbk78zPPHdKVewsj0mWtW3/ANzzWEjurn0DwtgsL96pWtZK6lRnJt9ktjC4911BctG5Tk86zWzUE95Pgu3d9keizfK6VHD+U4p1arUld/4cE1y6vh8WOlnVOnaOHTnK21ScUlC/KFPk+7+pSrUJ/wCJV1LVd658+rbZVuHFjZPNZ6yzst8R85xdDyMRKj+7UUqlPs0/XH6p/MJsLxVioVMfhoU5RnohVnNwkpJJwa4ruBY7eC24S1yc0kzLkCxkogNGzLYGgWMsC0ALcRcoDWKm2KiAOHfLILZrNwXWEeYRWM5HRaswkX8LiWrGbTLNKQrKU01cTqnHVT3lazg7WqRXL/Mt7PuzGoZgk3F3VnZqStKD/C0a2Clv7FqXh+ljW1O8Kig3GrTa1q1krr95bmHJwzk8Vvx8147uM1VE11TM/GZbCXqtbvH+aGZpkeNwT/5ilG6U4Xdle9nHiuLKmHz+EtpXg+kuHzPPy6Xk4rvF6WHU4ck8qNXKejXxTRSlhH2PXYnKpeXCsknCom4zpyjUjs7erS/S78mY08H6rSehNSalZtalFtLbfdpK/K5vhnlvWXhN7fcYqlp48hvnJ9Ph7FjF4qThCHCMU2opabtt3k/xPa13+FLkY9WTW6+X9DqmPcyuWvbQ8wkqpmLGdQnix/DS+XFccxcplR4oB4kucVReWLcqguVUqyxAuVc1nGxy5YtSqi5VSs6jYUF1NJhIxvJtcw9VLjxNXBzTa3RgXDpzlyM8+PbTHP6e4w1Fek9Fg8RCmoqUkpSaSit5yb4RUVu32R8ypVZ9W7ck3Ze7NTLc4VCSmrua/DxfZvp2uk+dzjy6fuvm+GnfqeH2vIsMpJSs3Z2drWi+kpv0p/wq8l+E8L+k/wAd+ap5dTVJxpV25zpylUTlFONtTSV93wRiZ7+kXG4mnGipRwtBQUPLw/onKPRyW6XaNviYWVVKVOSlJXa4beld7HbMePCduEc177+Wf/G14eyh0ourNftKiW34Ycbe72fwRruJUoZrCXBpliNZMtzZW2+UcRckMcgWBFNAjWgXEYKkLaHOIuSAA0kOkAKjZ1OxyTAbM5G+1iMh9OZQjMsUpD0W21gt0/Y2/D1TTVT6px+dv6FDw/hdU6cXwketwOTxoKVeunGMU3CP705cvgHai5/Qcxp6d+u++x5zMshoYi+uEVL8cVZ/G3E08bm6rK3NN897cjNWIsTlDxtjy+L8J1KN3RqTinu3Fuz6Xt/MzKkcTG/q19b2dz3bxBSxlGMldpX6pWMrjL7b481jwlWcv3o29thDoQfGUovvG/5G7mT0O1rrqY86yJ1r06Mc+6KssuT4VKb97x/MX+qJvhoftNFtzB1LsVM8oLjKpVspqxV3F27NMqui+5sKsukQXUXRFzly+0XixY/kvud8nszW1rojmvsivlv6T8U/bLVGXQNYSXQ0PMOOqw+TL9D48f2rQwT5/LgPVHukuiI5sHcXm+z3jPQ/QuN325E83okvYBQOj7Ym5Vy5LkYJSBKo0W6GbTjzuujKJBps29Dhs/T+9s/mjSpY6MuDPGpjqWIa5/HgPaLhPp7SNY65XPNUczku5eo5rF8br36j2i41qMFsTDFJ87jNaY0oQlyAGVqO3IQhug6hKzRCAl62nj3ha9KUd3TVOSTW13BO31L2c+IZV4JylN9pO6T7EIUyefWJady/Cspq648yEIq646jAqMhCTYuaUbpnnatLchDPL26OO+CXAEhBtEsS3YhBhNPZEsQgE5pJoIQZOaCNEIBBYJCFJQ5Y4QZONEOkGSEIQAOEhyZCAk2nWa4MtUsxa4kINNi3HM9iEICd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0487" name="Picture 14" descr="http://link.photo.pchome.com.tw/s08/michael_wang/3/13000683902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73238"/>
            <a:ext cx="24479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何謂補養之劑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凡以補益藥為主組成，具有滋養、補益人體氣血陰陽不足，用以治療各種虛證的方劑。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歸納虛證之種類</a:t>
            </a:r>
            <a:r>
              <a:rPr lang="en-US" altLang="zh-TW" sz="39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   氣虛、血虛、氣血雙虛、陰虛、陽虛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9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補氣、補血、氣血雙補、補陰、補陽</a:t>
            </a:r>
            <a:endParaRPr lang="en-US" altLang="zh-TW" sz="39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8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何謂藥膳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藥膳乃是在中醫藥理論指導下，利用中藥和食物，經由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烹調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而成的美味佳餚，它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具有預防、治療疾病、保健益壽的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故又稱為「食療」，亦即「飲食療法」。</a:t>
            </a:r>
          </a:p>
        </p:txBody>
      </p:sp>
    </p:spTree>
    <p:extLst>
      <p:ext uri="{BB962C8B-B14F-4D97-AF65-F5344CB8AC3E}">
        <p14:creationId xmlns:p14="http://schemas.microsoft.com/office/powerpoint/2010/main" val="41452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藥膳食療的理論基礎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一、醫食同源，養醫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兼備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二、藥食同用，療效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顯著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、先食後藥，減少毒性</a:t>
            </a:r>
          </a:p>
        </p:txBody>
      </p:sp>
    </p:spTree>
    <p:extLst>
      <p:ext uri="{BB962C8B-B14F-4D97-AF65-F5344CB8AC3E}">
        <p14:creationId xmlns:p14="http://schemas.microsoft.com/office/powerpoint/2010/main" val="3052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常用藥膳</a:t>
            </a:r>
            <a:endParaRPr lang="zh-TW" altLang="en-US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857364"/>
            <a:ext cx="66247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 四物湯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ea1ChtPeriod"/>
              <a:tabLst/>
            </a:pP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 八珍湯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ea1ChtPeriod"/>
              <a:tabLst/>
            </a:pP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 十全大補湯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ea1ChtPeriod"/>
              <a:tabLst/>
            </a:pP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四</a:t>
            </a:r>
            <a:r>
              <a:rPr lang="en-US" altLang="zh-TW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 四神湯</a:t>
            </a:r>
            <a:endParaRPr kumimoji="1" lang="en-US" altLang="zh-TW" sz="3200" b="1" dirty="0" smtClean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ea"/>
              <a:buAutoNum type="ea1ChtPeriod"/>
            </a:pPr>
            <a:endParaRPr kumimoji="1" lang="en-US" altLang="zh-TW" sz="3200" b="1" dirty="0" smtClean="0"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五</a:t>
            </a:r>
            <a:r>
              <a:rPr lang="en-US" altLang="zh-TW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zh-TW" altLang="en-US" sz="3200" b="1" dirty="0" smtClean="0">
                <a:latin typeface="Calibri" pitchFamily="34" charset="0"/>
                <a:cs typeface="Times New Roman" pitchFamily="18" charset="0"/>
              </a:rPr>
              <a:t> 滷包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ea1ChtPeriod"/>
              <a:tabLst/>
            </a:pP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ea1ChtPeriod"/>
              <a:tabLst/>
            </a:pPr>
            <a:endParaRPr kumimoji="1" 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四物湯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當歸  川芎  熟地  白芍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補血、調血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八珍湯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四物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八珍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四君子湯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人參、茯苓、白朮、甘草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補氣、健胃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八珍湯適應症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補血調血，補氣健脾胃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十全大補湯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八珍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兩味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黃耆、桂枝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or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肉桂</a:t>
            </a:r>
            <a:r>
              <a:rPr lang="en-US" altLang="zh-TW" sz="7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大補元氣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何謂中藥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中藥，是在中醫理論指導下應用的藥物。包括中藥材、中藥飲片和中成藥等。中藥主要包含植物藥、動物藥、礦物藥三大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類。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四神湯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蓮子、芡實、山藥、茯苓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消暑、健胃、祛濕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六味地黃丸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熟地黃、山藥、山茱萸、茯苓、澤瀉、牡丹皮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肝腎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陰虛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、暈眩、耳鳴、口乾、新陳代謝的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2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杞菊地黃丸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組成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枸杞、菊花、熟地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黃、山藥、山茱萸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茯苓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、澤瀉、牡丹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皮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滋腎養肝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9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八味地黃丸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組成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熟地黃、山藥、山茱萸、茯苓、澤瀉、牡丹皮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肉桂、炮附子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補陽藥、溫補腎陽</a:t>
            </a:r>
          </a:p>
        </p:txBody>
      </p:sp>
    </p:spTree>
    <p:extLst>
      <p:ext uri="{BB962C8B-B14F-4D97-AF65-F5344CB8AC3E}">
        <p14:creationId xmlns:p14="http://schemas.microsoft.com/office/powerpoint/2010/main" val="35463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補中益氣湯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組成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黃耆、炙甘草、人參、白朮、當歸、陳皮、生麻、柴胡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補中益氣、體質改善。</a:t>
            </a:r>
          </a:p>
        </p:txBody>
      </p:sp>
    </p:spTree>
    <p:extLst>
      <p:ext uri="{BB962C8B-B14F-4D97-AF65-F5344CB8AC3E}">
        <p14:creationId xmlns:p14="http://schemas.microsoft.com/office/powerpoint/2010/main" val="38822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玉屏風散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組成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白朮、黃耆、防風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功用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益氣健脾、固表止汗、過敏性鼻炎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9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滷包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五香滷包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大茴香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八角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、小茴香、花椒、草果、陳皮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桂枝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可當滷味的藥材還有哪些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丁香  生薑  高良薑  肉桂  桂蒂  川芎  白豆蔻  白胡椒 黑胡椒  山奈  白芷  甘草、、、、、、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特色組合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藥膳魚湯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燒酒雞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燒酒蝦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土窯雞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薑母鴨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當歸鴨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羊肉爐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藥燉排骨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藥燉土虱  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人參雞  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、、、、、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8" name="Picture 4" descr="C:\Users\user\Desktop\王耆人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龜鹿二仙膠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龜板   鹿角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 枸杞   人參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適應症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大補精髓      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79"/>
            <a:ext cx="5832648" cy="8640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zh-TW" sz="6000" b="1" dirty="0" smtClean="0">
                <a:solidFill>
                  <a:srgbClr val="FF0000"/>
                </a:solidFill>
                <a:latin typeface="新細明體"/>
                <a:ea typeface="新細明體"/>
                <a:cs typeface="文鼎古印體"/>
              </a:rPr>
              <a:t>【</a:t>
            </a:r>
            <a:r>
              <a:rPr lang="zh-TW" altLang="en-US" sz="6000" b="1" dirty="0" smtClean="0">
                <a:solidFill>
                  <a:srgbClr val="FF0000"/>
                </a:solidFill>
                <a:ea typeface="文鼎古印體"/>
                <a:cs typeface="文鼎古印體"/>
              </a:rPr>
              <a:t>藥</a:t>
            </a:r>
            <a:r>
              <a:rPr lang="en-US" altLang="zh-TW" sz="6000" b="1" dirty="0" smtClean="0">
                <a:solidFill>
                  <a:srgbClr val="FF0000"/>
                </a:solidFill>
                <a:latin typeface="新細明體"/>
                <a:ea typeface="新細明體"/>
                <a:cs typeface="文鼎古印體"/>
              </a:rPr>
              <a:t>】</a:t>
            </a:r>
            <a:r>
              <a:rPr lang="zh-TW" altLang="en-US" b="1" dirty="0" smtClean="0"/>
              <a:t>。</a:t>
            </a:r>
            <a:r>
              <a:rPr lang="zh-TW" altLang="en-US" sz="5400" b="1" dirty="0" smtClean="0">
                <a:ea typeface="標楷體" pitchFamily="65" charset="-120"/>
              </a:rPr>
              <a:t>治病</a:t>
            </a:r>
            <a:r>
              <a:rPr lang="zh-TW" altLang="en-US" sz="5400" b="1" dirty="0" smtClean="0">
                <a:solidFill>
                  <a:srgbClr val="009900"/>
                </a:solidFill>
                <a:ea typeface="標楷體" pitchFamily="65" charset="-120"/>
              </a:rPr>
              <a:t>艸</a:t>
            </a:r>
            <a:r>
              <a:rPr lang="zh-TW" altLang="en-US" b="1" dirty="0" smtClean="0"/>
              <a:t>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800"/>
            <a:ext cx="8229600" cy="4813275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「藥」是用以治療疾病之草、使人健康過著快樂的生活、所以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艸加上樂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即為「藥」字。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TW" sz="1400" dirty="0" smtClean="0">
              <a:ea typeface="標楷體" pitchFamily="65" charset="-120"/>
            </a:endParaRP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900113" y="5383213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zh-TW" altLang="en-US" sz="2800">
              <a:solidFill>
                <a:srgbClr val="FF0000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1034" name="Picture 2" descr="I:\車前草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17954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I:\車前子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627784" y="4221088"/>
            <a:ext cx="22479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40152" y="5301208"/>
          <a:ext cx="12303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5" imgW="7936508" imgH="3758730" progId="">
                  <p:embed/>
                </p:oleObj>
              </mc:Choice>
              <mc:Fallback>
                <p:oleObj name="Image" r:id="rId5" imgW="7936508" imgH="375873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301208"/>
                        <a:ext cx="12303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92280" y="5013176"/>
          <a:ext cx="8334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Image" r:id="rId7" imgW="5295238" imgH="7009524" progId="">
                  <p:embed/>
                </p:oleObj>
              </mc:Choice>
              <mc:Fallback>
                <p:oleObj name="Image" r:id="rId7" imgW="5295238" imgH="7009524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013176"/>
                        <a:ext cx="83343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596336" y="3717032"/>
          <a:ext cx="877887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9" imgW="4266667" imgH="6603175" progId="">
                  <p:embed/>
                </p:oleObj>
              </mc:Choice>
              <mc:Fallback>
                <p:oleObj name="Image" r:id="rId9" imgW="4266667" imgH="6603175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717032"/>
                        <a:ext cx="877887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7" descr="C:\Documents and Settings\蔡宗耀\My Documents\藥用有毒植物\老公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3284984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884368" y="4869160"/>
          <a:ext cx="8270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Image" r:id="rId12" imgW="3669841" imgH="3161905" progId="">
                  <p:embed/>
                </p:oleObj>
              </mc:Choice>
              <mc:Fallback>
                <p:oleObj name="Image" r:id="rId12" imgW="3669841" imgH="3161905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869160"/>
                        <a:ext cx="8270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市場新制舊制並存</a:t>
            </a:r>
            <a:endParaRPr lang="zh-TW" altLang="en-US" dirty="0"/>
          </a:p>
        </p:txBody>
      </p:sp>
      <p:pic>
        <p:nvPicPr>
          <p:cNvPr id="4" name="內容版面配置區 3" descr="IMG_20140621_1411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20474"/>
            <a:ext cx="8784976" cy="5420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花草樹木\向日葵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691680" y="3933056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感謝聆聽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3240088" cy="777875"/>
          </a:xfrm>
        </p:spPr>
        <p:txBody>
          <a:bodyPr/>
          <a:lstStyle/>
          <a:p>
            <a:pPr eaLnBrk="1" hangingPunct="1"/>
            <a:r>
              <a:rPr lang="zh-TW" altLang="zh-TW" sz="4000" b="1" dirty="0" smtClean="0"/>
              <a:t>認識中藥</a:t>
            </a:r>
            <a:endParaRPr lang="zh-TW" altLang="en-US" sz="4000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sz="quarter" idx="1"/>
          </p:nvPr>
        </p:nvSpPr>
        <p:spPr>
          <a:xfrm>
            <a:off x="217195" y="1599977"/>
            <a:ext cx="8641084" cy="5029423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altLang="zh-TW" dirty="0" smtClean="0"/>
          </a:p>
          <a:p>
            <a:pPr eaLnBrk="1" hangingPunct="1">
              <a:buFont typeface="Arial" charset="0"/>
              <a:buNone/>
            </a:pPr>
            <a:endParaRPr lang="en-US" altLang="zh-TW" dirty="0" smtClean="0"/>
          </a:p>
          <a:p>
            <a:pPr eaLnBrk="1" hangingPunct="1">
              <a:buFont typeface="Arial" charset="0"/>
              <a:buNone/>
            </a:pPr>
            <a:r>
              <a:rPr lang="zh-TW" altLang="en-US" b="1" dirty="0" smtClean="0"/>
              <a:t>                    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b="1" dirty="0" smtClean="0"/>
              <a:t>                     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性味 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  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歸經 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  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性能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  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 作用</a:t>
            </a:r>
            <a:endParaRPr lang="en-US" altLang="zh-TW" sz="3600" b="1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dirty="0" smtClean="0"/>
              <a:t>                 </a:t>
            </a:r>
          </a:p>
          <a:p>
            <a:pPr eaLnBrk="1" hangingPunct="1">
              <a:buNone/>
            </a:pPr>
            <a:r>
              <a:rPr lang="en-US" altLang="zh-TW" b="1" dirty="0" smtClean="0"/>
              <a:t>               </a:t>
            </a:r>
          </a:p>
          <a:p>
            <a:pPr eaLnBrk="1" hangingPunct="1">
              <a:buNone/>
            </a:pPr>
            <a:r>
              <a:rPr lang="en-US" altLang="zh-TW" b="1" dirty="0" smtClean="0"/>
              <a:t>                </a:t>
            </a:r>
            <a:r>
              <a:rPr lang="zh-TW" altLang="zh-TW" b="1" dirty="0" smtClean="0"/>
              <a:t>上品</a:t>
            </a:r>
            <a:r>
              <a:rPr lang="zh-TW" altLang="en-US" b="1" dirty="0" smtClean="0"/>
              <a:t>                 </a:t>
            </a:r>
            <a:r>
              <a:rPr lang="zh-TW" altLang="zh-TW" b="1" dirty="0" smtClean="0"/>
              <a:t>中品</a:t>
            </a:r>
            <a:r>
              <a:rPr lang="zh-TW" altLang="en-US" b="1" dirty="0" smtClean="0"/>
              <a:t>                  </a:t>
            </a:r>
            <a:r>
              <a:rPr lang="zh-TW" altLang="zh-TW" b="1" dirty="0" smtClean="0"/>
              <a:t>下品</a:t>
            </a:r>
            <a:endParaRPr lang="en-US" altLang="zh-TW" b="1" dirty="0" smtClean="0"/>
          </a:p>
          <a:p>
            <a:pPr eaLnBrk="1" hangingPunct="1">
              <a:buNone/>
            </a:pPr>
            <a:r>
              <a:rPr lang="en-US" altLang="zh-TW" sz="2400" b="1" dirty="0" smtClean="0"/>
              <a:t>                  120</a:t>
            </a:r>
            <a:r>
              <a:rPr lang="zh-TW" altLang="zh-TW" sz="2400" b="1" dirty="0" smtClean="0"/>
              <a:t>種</a:t>
            </a:r>
            <a:r>
              <a:rPr lang="en-US" altLang="zh-TW" sz="2400" b="1" dirty="0" smtClean="0"/>
              <a:t>               120</a:t>
            </a:r>
            <a:r>
              <a:rPr lang="zh-TW" altLang="zh-TW" sz="2400" b="1" dirty="0" smtClean="0"/>
              <a:t>種</a:t>
            </a:r>
            <a:r>
              <a:rPr lang="en-US" altLang="zh-TW" sz="2400" b="1" dirty="0" smtClean="0"/>
              <a:t>                 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125</a:t>
            </a:r>
            <a:r>
              <a:rPr lang="zh-TW" altLang="zh-TW" sz="2400" b="1" dirty="0" smtClean="0"/>
              <a:t>種</a:t>
            </a:r>
            <a:endParaRPr lang="en-US" altLang="zh-TW" sz="2400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/>
              <a:t>                    </a:t>
            </a:r>
            <a:r>
              <a:rPr lang="zh-TW" altLang="en-US" sz="2400" b="1" dirty="0" smtClean="0"/>
              <a:t>   </a:t>
            </a:r>
            <a:endParaRPr lang="en-US" altLang="zh-TW" sz="2400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/>
              <a:t>                  </a:t>
            </a:r>
            <a:r>
              <a:rPr lang="zh-TW" altLang="en-US" sz="2400" b="1" dirty="0" smtClean="0"/>
              <a:t>    </a:t>
            </a:r>
            <a:r>
              <a:rPr lang="en-US" altLang="zh-TW" sz="2400" b="1" dirty="0" smtClean="0"/>
              <a:t> </a:t>
            </a:r>
            <a:endParaRPr lang="zh-TW" altLang="en-US" sz="2400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dirty="0" smtClean="0"/>
              <a:t>          </a:t>
            </a:r>
            <a:endParaRPr lang="en-US" altLang="zh-TW" sz="2400" b="1" dirty="0" smtClean="0"/>
          </a:p>
        </p:txBody>
      </p:sp>
      <p:sp>
        <p:nvSpPr>
          <p:cNvPr id="5" name="向下箭號圖說文字 4"/>
          <p:cNvSpPr/>
          <p:nvPr/>
        </p:nvSpPr>
        <p:spPr>
          <a:xfrm>
            <a:off x="2843808" y="1484784"/>
            <a:ext cx="2665412" cy="13462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3000" b="1" dirty="0"/>
              <a:t>《神農本草經》</a:t>
            </a:r>
            <a:endParaRPr lang="en-US" altLang="zh-TW" sz="3000" b="1" dirty="0"/>
          </a:p>
          <a:p>
            <a:pPr algn="ctr">
              <a:defRPr/>
            </a:pPr>
            <a:r>
              <a:rPr lang="zh-TW" altLang="zh-TW" sz="3000" b="1" dirty="0"/>
              <a:t>載</a:t>
            </a:r>
            <a:r>
              <a:rPr lang="en-US" altLang="zh-TW" sz="3000" b="1" dirty="0"/>
              <a:t>365</a:t>
            </a:r>
            <a:r>
              <a:rPr lang="zh-TW" altLang="zh-TW" sz="3000" b="1" dirty="0"/>
              <a:t>種藥</a:t>
            </a:r>
            <a:endParaRPr lang="zh-TW" altLang="en-US" sz="3000" b="1" dirty="0"/>
          </a:p>
        </p:txBody>
      </p:sp>
      <p:sp>
        <p:nvSpPr>
          <p:cNvPr id="7" name="左右括弧 6"/>
          <p:cNvSpPr/>
          <p:nvPr/>
        </p:nvSpPr>
        <p:spPr>
          <a:xfrm rot="5400000">
            <a:off x="4140176" y="836488"/>
            <a:ext cx="647500" cy="482441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向下箭號 7"/>
          <p:cNvSpPr/>
          <p:nvPr/>
        </p:nvSpPr>
        <p:spPr>
          <a:xfrm>
            <a:off x="1785918" y="4071942"/>
            <a:ext cx="484188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6286512" y="4143380"/>
            <a:ext cx="485775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4000496" y="4071942"/>
            <a:ext cx="484187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08" name="矩形 13"/>
          <p:cNvSpPr>
            <a:spLocks noChangeArrowheads="1"/>
          </p:cNvSpPr>
          <p:nvPr/>
        </p:nvSpPr>
        <p:spPr bwMode="auto">
          <a:xfrm>
            <a:off x="285720" y="3643314"/>
            <a:ext cx="85689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600" b="1" dirty="0">
                <a:solidFill>
                  <a:srgbClr val="C00000"/>
                </a:solidFill>
              </a:rPr>
              <a:t>以藥材毒性高低對人體產生副作用程度與藥物療效為標準</a:t>
            </a:r>
            <a:endParaRPr lang="zh-TW" altLang="en-US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何謂性味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485428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四性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寒、熱、溫、涼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6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五味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酸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、苦、甘、辛、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鹹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肝      心     脾     肺     腎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木      火     土     金     水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6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3311525" cy="850900"/>
          </a:xfrm>
        </p:spPr>
        <p:txBody>
          <a:bodyPr/>
          <a:lstStyle/>
          <a:p>
            <a:pPr eaLnBrk="1" hangingPunct="1"/>
            <a:r>
              <a:rPr lang="zh-TW" altLang="zh-TW" sz="4000" b="1" dirty="0" smtClean="0"/>
              <a:t>認識中藥</a:t>
            </a:r>
            <a:endParaRPr lang="zh-TW" altLang="en-US" sz="400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532889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b="1" dirty="0" smtClean="0"/>
              <a:t>         </a:t>
            </a:r>
            <a:r>
              <a:rPr lang="zh-TW" altLang="zh-TW" b="1" dirty="0" smtClean="0"/>
              <a:t>上品</a:t>
            </a:r>
            <a:r>
              <a:rPr lang="en-US" altLang="zh-TW" b="1" dirty="0" smtClean="0"/>
              <a:t>                         </a:t>
            </a:r>
            <a:r>
              <a:rPr lang="zh-TW" altLang="zh-TW" b="1" dirty="0" smtClean="0"/>
              <a:t>中品</a:t>
            </a:r>
            <a:r>
              <a:rPr lang="en-US" altLang="zh-TW" b="1" dirty="0" smtClean="0"/>
              <a:t>                      </a:t>
            </a:r>
            <a:r>
              <a:rPr lang="zh-TW" altLang="zh-TW" b="1" dirty="0" smtClean="0"/>
              <a:t>下品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b="1" dirty="0" smtClean="0"/>
              <a:t>             </a:t>
            </a:r>
            <a:r>
              <a:rPr lang="en-US" altLang="zh-TW" sz="2400" b="1" dirty="0" smtClean="0"/>
              <a:t>120</a:t>
            </a:r>
            <a:r>
              <a:rPr lang="zh-TW" altLang="zh-TW" sz="2400" b="1" dirty="0" smtClean="0"/>
              <a:t>種</a:t>
            </a:r>
            <a:r>
              <a:rPr lang="en-US" altLang="zh-TW" sz="2400" b="1" dirty="0" smtClean="0"/>
              <a:t>                   </a:t>
            </a: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120</a:t>
            </a:r>
            <a:r>
              <a:rPr lang="zh-TW" altLang="zh-TW" sz="2400" b="1" dirty="0" smtClean="0"/>
              <a:t>種</a:t>
            </a:r>
            <a:r>
              <a:rPr lang="en-US" altLang="zh-TW" sz="2400" b="1" dirty="0" smtClean="0"/>
              <a:t>                 </a:t>
            </a:r>
            <a:r>
              <a:rPr lang="zh-TW" altLang="en-US" sz="2400" b="1" dirty="0" smtClean="0"/>
              <a:t>      </a:t>
            </a:r>
            <a:r>
              <a:rPr lang="en-US" altLang="zh-TW" sz="2400" b="1" dirty="0" smtClean="0"/>
              <a:t>125</a:t>
            </a:r>
            <a:r>
              <a:rPr lang="zh-TW" altLang="zh-TW" sz="2400" b="1" dirty="0" smtClean="0"/>
              <a:t>種</a:t>
            </a:r>
            <a:endParaRPr lang="en-US" altLang="zh-TW" sz="2400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/>
              <a:t>                   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/>
              <a:t>                   </a:t>
            </a:r>
            <a:endParaRPr lang="zh-TW" altLang="en-US" sz="2400" b="1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400" dirty="0" smtClean="0"/>
              <a:t>          </a:t>
            </a:r>
            <a:endParaRPr lang="en-US" altLang="zh-TW" sz="2400" b="1" dirty="0" smtClean="0"/>
          </a:p>
        </p:txBody>
      </p:sp>
      <p:sp>
        <p:nvSpPr>
          <p:cNvPr id="8" name="甜甜圈 7"/>
          <p:cNvSpPr/>
          <p:nvPr/>
        </p:nvSpPr>
        <p:spPr>
          <a:xfrm>
            <a:off x="900113" y="1196752"/>
            <a:ext cx="1871662" cy="1201961"/>
          </a:xfrm>
          <a:prstGeom prst="donut">
            <a:avLst>
              <a:gd name="adj" fmla="val 6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3635375" y="1268760"/>
            <a:ext cx="1873250" cy="1129953"/>
          </a:xfrm>
          <a:prstGeom prst="donut">
            <a:avLst>
              <a:gd name="adj" fmla="val 6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6227763" y="1196752"/>
            <a:ext cx="1873250" cy="1201961"/>
          </a:xfrm>
          <a:prstGeom prst="donut">
            <a:avLst>
              <a:gd name="adj" fmla="val 6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1547813" y="2420938"/>
            <a:ext cx="484187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356100" y="2420938"/>
            <a:ext cx="484188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6948488" y="2420938"/>
            <a:ext cx="484187" cy="431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39750" y="2924175"/>
            <a:ext cx="2519363" cy="17289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無毒可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久服 可延年益壽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，較不具治病之效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132138" y="2852738"/>
            <a:ext cx="2952750" cy="19446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有毒或無毒 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可用治病或維護生理機能作用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使用時須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斟酌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謹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慎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156325" y="2852738"/>
            <a:ext cx="2519363" cy="2663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有毒或藥性強烈，用於治病需慎用少用或炮製減低毒性後使用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2" name="Picture 8" descr="C:\Users\蔡宗耀\Desktop\人蔘片紅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43146"/>
            <a:ext cx="1152128" cy="864096"/>
          </a:xfrm>
          <a:prstGeom prst="rect">
            <a:avLst/>
          </a:prstGeom>
          <a:noFill/>
        </p:spPr>
      </p:pic>
      <p:pic>
        <p:nvPicPr>
          <p:cNvPr id="1033" name="Picture 9" descr="C:\Users\蔡宗耀\Desktop\黃耆(晉耆與北耆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25144"/>
            <a:ext cx="1097494" cy="823120"/>
          </a:xfrm>
          <a:prstGeom prst="rect">
            <a:avLst/>
          </a:prstGeom>
          <a:noFill/>
        </p:spPr>
      </p:pic>
      <p:pic>
        <p:nvPicPr>
          <p:cNvPr id="1034" name="Picture 10" descr="C:\Users\蔡宗耀\Desktop\熟地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661248"/>
            <a:ext cx="1184309" cy="888232"/>
          </a:xfrm>
          <a:prstGeom prst="rect">
            <a:avLst/>
          </a:prstGeom>
          <a:noFill/>
        </p:spPr>
      </p:pic>
      <p:pic>
        <p:nvPicPr>
          <p:cNvPr id="1035" name="Picture 11" descr="C:\Users\蔡宗耀\Desktop\黃蓮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1112301" cy="834226"/>
          </a:xfrm>
          <a:prstGeom prst="rect">
            <a:avLst/>
          </a:prstGeom>
          <a:noFill/>
        </p:spPr>
      </p:pic>
      <p:pic>
        <p:nvPicPr>
          <p:cNvPr id="1036" name="Picture 12" descr="C:\Users\蔡宗耀\Desktop\當歸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869160"/>
            <a:ext cx="1169501" cy="877126"/>
          </a:xfrm>
          <a:prstGeom prst="rect">
            <a:avLst/>
          </a:prstGeom>
          <a:noFill/>
        </p:spPr>
      </p:pic>
      <p:pic>
        <p:nvPicPr>
          <p:cNvPr id="1037" name="Picture 13" descr="C:\Users\蔡宗耀\Desktop\麻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805264"/>
            <a:ext cx="1193504" cy="895128"/>
          </a:xfrm>
          <a:prstGeom prst="rect">
            <a:avLst/>
          </a:prstGeom>
          <a:noFill/>
        </p:spPr>
      </p:pic>
      <p:pic>
        <p:nvPicPr>
          <p:cNvPr id="1038" name="Picture 14" descr="C:\Users\蔡宗耀\Desktop\大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589240"/>
            <a:ext cx="864096" cy="648072"/>
          </a:xfrm>
          <a:prstGeom prst="rect">
            <a:avLst/>
          </a:prstGeom>
          <a:noFill/>
        </p:spPr>
      </p:pic>
      <p:pic>
        <p:nvPicPr>
          <p:cNvPr id="1039" name="Picture 15" descr="C:\Users\蔡宗耀\Desktop\天南星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589240"/>
            <a:ext cx="936104" cy="648072"/>
          </a:xfrm>
          <a:prstGeom prst="rect">
            <a:avLst/>
          </a:prstGeom>
          <a:noFill/>
        </p:spPr>
      </p:pic>
      <p:pic>
        <p:nvPicPr>
          <p:cNvPr id="1040" name="Picture 16" descr="C:\Users\蔡宗耀\Desktop\何首烏(炙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661248"/>
            <a:ext cx="1152128" cy="864096"/>
          </a:xfrm>
          <a:prstGeom prst="rect">
            <a:avLst/>
          </a:prstGeom>
          <a:noFill/>
        </p:spPr>
      </p:pic>
      <p:pic>
        <p:nvPicPr>
          <p:cNvPr id="1026" name="Picture 2" descr="C:\Users\蔡宗耀\Desktop\甘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5589240"/>
            <a:ext cx="823751" cy="527949"/>
          </a:xfrm>
          <a:prstGeom prst="rect">
            <a:avLst/>
          </a:prstGeom>
          <a:noFill/>
        </p:spPr>
      </p:pic>
      <p:pic>
        <p:nvPicPr>
          <p:cNvPr id="2" name="Picture 2" descr="C:\Users\蔡宗耀\Desktop\附子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6196898"/>
            <a:ext cx="881469" cy="66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2232248" cy="936104"/>
          </a:xfrm>
        </p:spPr>
        <p:txBody>
          <a:bodyPr/>
          <a:lstStyle/>
          <a:p>
            <a:pPr eaLnBrk="1" hangingPunct="1"/>
            <a:r>
              <a:rPr lang="zh-TW" altLang="zh-TW" sz="4000" b="1" dirty="0" smtClean="0"/>
              <a:t>方劑</a:t>
            </a:r>
            <a:endParaRPr lang="zh-TW" altLang="en-US" sz="4000" b="1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712968" cy="4968552"/>
          </a:xfrm>
          <a:noFill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”</a:t>
            </a:r>
            <a:r>
              <a:rPr lang="zh-TW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方</a:t>
            </a:r>
            <a:r>
              <a:rPr lang="en-US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”:</a:t>
            </a:r>
            <a:r>
              <a:rPr lang="zh-TW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藥物組成藥單</a:t>
            </a:r>
            <a:endParaRPr lang="en-US" altLang="zh-TW" sz="39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”</a:t>
            </a:r>
            <a:r>
              <a:rPr lang="zh-TW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劑</a:t>
            </a:r>
            <a:r>
              <a:rPr lang="en-US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”:</a:t>
            </a:r>
            <a:r>
              <a:rPr lang="zh-TW" altLang="zh-TW" sz="39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將此藥單做成可以使用的樣式</a:t>
            </a:r>
            <a:endParaRPr lang="en-US" altLang="zh-TW" sz="39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zh-TW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zh-TW" sz="3900" b="1" dirty="0" smtClean="0">
                <a:latin typeface="標楷體" pitchFamily="65" charset="-120"/>
                <a:ea typeface="標楷體" pitchFamily="65" charset="-120"/>
              </a:rPr>
              <a:t>中醫師依病症開給病人使用的藥物總稱</a:t>
            </a:r>
            <a:endParaRPr lang="en-US" altLang="zh-TW" sz="3900" b="1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兩種以上中藥材依一定組成規則將性味配伍應用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中醫師經四診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望 聞 問 切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，將疾病的原因、發展，依辯證分類將證型分類成不同治療方式，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藥物依</a:t>
            </a: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君、臣、佐、使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配合，</a:t>
            </a: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開給病人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含兩種以上</a:t>
            </a:r>
            <a:r>
              <a:rPr lang="zh-TW" altLang="zh-TW" sz="3300" dirty="0" smtClean="0">
                <a:latin typeface="標楷體" pitchFamily="65" charset="-120"/>
                <a:ea typeface="標楷體" pitchFamily="65" charset="-120"/>
              </a:rPr>
              <a:t>藥物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組成</a:t>
            </a:r>
            <a:endParaRPr lang="zh-TW" altLang="zh-TW" sz="33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3888432" cy="777875"/>
          </a:xfrm>
        </p:spPr>
        <p:txBody>
          <a:bodyPr/>
          <a:lstStyle/>
          <a:p>
            <a:pPr eaLnBrk="1" hangingPunct="1"/>
            <a:r>
              <a:rPr lang="zh-TW" altLang="zh-TW" sz="4000" b="1" dirty="0" smtClean="0"/>
              <a:t>認識中藥</a:t>
            </a:r>
            <a:endParaRPr lang="zh-TW" altLang="en-US" sz="4000" b="1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6205571"/>
              </p:ext>
            </p:extLst>
          </p:nvPr>
        </p:nvGraphicFramePr>
        <p:xfrm>
          <a:off x="457200" y="1484784"/>
          <a:ext cx="8003232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2268538" y="4508500"/>
            <a:ext cx="648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400" b="1"/>
              <a:t>反佐藥</a:t>
            </a:r>
            <a:r>
              <a:rPr lang="en-US" altLang="zh-TW" sz="2400" b="1"/>
              <a:t>:</a:t>
            </a:r>
            <a:r>
              <a:rPr lang="zh-TW" altLang="zh-TW" sz="2400" b="1"/>
              <a:t>有些事性味相反藥物也能加強治療效果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3816350" cy="1079500"/>
          </a:xfrm>
        </p:spPr>
        <p:txBody>
          <a:bodyPr>
            <a:normAutofit fontScale="90000"/>
          </a:bodyPr>
          <a:lstStyle/>
          <a:p>
            <a:r>
              <a:rPr lang="zh-TW" altLang="zh-TW" sz="4000" b="1" dirty="0" smtClean="0"/>
              <a:t>認識中藥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zh-TW" sz="3600" b="1" dirty="0" smtClean="0"/>
              <a:t>中藥配伍</a:t>
            </a:r>
            <a:endParaRPr lang="zh-TW" altLang="en-US" sz="3600" b="1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依病情需要和藥物特性，以炮製改變藥性或選擇性地將兩種以上的藥材配合使用</a:t>
            </a:r>
          </a:p>
          <a:p>
            <a:pPr>
              <a:buFont typeface="Arial" charset="0"/>
              <a:buNone/>
            </a:pP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配伍目的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增強藥物治療的療效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擴大藥物治療的範圍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適應可能的複雜病情變化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減少藥物毒、副作用的不良反應</a:t>
            </a:r>
            <a:endParaRPr lang="zh-TW" altLang="en-US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1552</TotalTime>
  <Words>1284</Words>
  <Application>Microsoft Office PowerPoint</Application>
  <PresentationFormat>如螢幕大小 (4:3)</PresentationFormat>
  <Paragraphs>196</Paragraphs>
  <Slides>31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市鎮</vt:lpstr>
      <vt:lpstr>Image</vt:lpstr>
      <vt:lpstr>認識中藥及藥膳</vt:lpstr>
      <vt:lpstr>何謂中藥</vt:lpstr>
      <vt:lpstr>【藥】。治病艸。</vt:lpstr>
      <vt:lpstr>認識中藥</vt:lpstr>
      <vt:lpstr>何謂性味</vt:lpstr>
      <vt:lpstr>認識中藥</vt:lpstr>
      <vt:lpstr>方劑</vt:lpstr>
      <vt:lpstr>認識中藥</vt:lpstr>
      <vt:lpstr>認識中藥 中藥配伍</vt:lpstr>
      <vt:lpstr>中藥與飲食的禁忌</vt:lpstr>
      <vt:lpstr>用藥遵守</vt:lpstr>
      <vt:lpstr>用藥遵守</vt:lpstr>
      <vt:lpstr>何謂補養之劑</vt:lpstr>
      <vt:lpstr>何謂藥膳</vt:lpstr>
      <vt:lpstr>藥膳食療的理論基礎</vt:lpstr>
      <vt:lpstr>常用藥膳</vt:lpstr>
      <vt:lpstr>四物湯</vt:lpstr>
      <vt:lpstr>八珍湯</vt:lpstr>
      <vt:lpstr>十全大補湯</vt:lpstr>
      <vt:lpstr>四神湯</vt:lpstr>
      <vt:lpstr>六味地黃丸</vt:lpstr>
      <vt:lpstr>杞菊地黃丸</vt:lpstr>
      <vt:lpstr>八味地黃丸</vt:lpstr>
      <vt:lpstr>補中益氣湯</vt:lpstr>
      <vt:lpstr>玉屏風散</vt:lpstr>
      <vt:lpstr>滷包</vt:lpstr>
      <vt:lpstr>特色組合</vt:lpstr>
      <vt:lpstr>PowerPoint 簡報</vt:lpstr>
      <vt:lpstr>龜鹿二仙膠</vt:lpstr>
      <vt:lpstr>市場新制舊制並存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中藥用藥安全</dc:title>
  <dc:creator>蔡宗耀</dc:creator>
  <cp:lastModifiedBy>admin</cp:lastModifiedBy>
  <cp:revision>181</cp:revision>
  <dcterms:created xsi:type="dcterms:W3CDTF">2013-04-02T07:35:28Z</dcterms:created>
  <dcterms:modified xsi:type="dcterms:W3CDTF">2015-01-28T04:53:37Z</dcterms:modified>
</cp:coreProperties>
</file>